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In this course we do not start from equations. We start from a real file: the 18 gigabyte Qwen3-Coder model that runs locally through Ollama. We open it in Netron, a free model viewer, and walk through what the network actually does to your text, one node at a time. Everything on these slides is a screenshot of that file.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expectations: the five stages are universal. GPT, Llama, Claude, Qwen all follow this shape. What differs between models is the size of each stage and small design choices, some of which we will see, such as grouped-query attention and mixture-of-experts.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the two numbers that will matter most later: embedding_length 2048 is the width of every vector flowing through the network, and block_count 48 is how many times the transformer block repeats. The name 30B-A3B means 30 billion parameters stored, about 3 billion used for any single token, which we explain on the experts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a minute to just look. Ask them to find the repeating pattern before you name it. The colour key is Netron's own convention, which is why the legend matches the screenshot. Note that the shapes written on nodes, like 2048 by 151936, are the actual dimensions of the stored matrices.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good live demo: type a sentence into any tokenizer playground and show how it splits. Then relate the count of 151936 rows to the vocabulary size. The embedding matrix alone is 2048 times 151936, about 311 million numbers, which is why it appears at both ends of the graph: the same table is used to look words up and, at the end, to score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Trace the two shortcut lines with the pointer. The first leaves just after the embedding and re-enters at the first ADD, skipping attention. The second leaves after that ADD and re-enters at the second ADD, skipping the experts. This residual idea, from 2015 image models, is what makes very deep networks trainable.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arithmetic check students can do themselves: 4096 divided by 128 is 32 heads, 512 divided by 128 is 4 heads. Those numbers are also in the node's attributes on the next slide. Mention that attention is causal in a language model: a token can only look backwards, which is what allows generation one token at a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where the tool becomes the teacher. Encourage students to open the file themselves and click nodes. The inputs list names the exact tensors, blk.0.attn_q.weight and so on, where blk.0 means block zero. Every one of the 48 blocks has its own copy of these four matrices.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header keys behind this are expert_count 128 and expert_used_count 8. The feed-forward stage is where most of a model's factual knowledge is believed to be stored, so splitting it into experts is a way to hold more knowledge without paying for it on every token. Mention the trade-off: the full 18 GB must still be in memory, only the compute is saved.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narrow strip on the left is the real graph zoomed all the way out; you can see roughly 13 of the 48 blocks in one screen height. A useful exercise: have students count tensors per block in Netron. Each block here holds 12 tensors, and 48 times 12 plus the 3 shared tensors gives the 579 tensors reported in the header.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Emphasise that the model produces exactly one token per full pass and knows nothing about the sentence it is going to write. The arrow back to the tokenizer at the very bottom of Netron's graph is the generation loop. This is also where students can connect settings they have seen in chat apps, temperature and top-p, to a concrete place in the pipeline.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Quantisation is why local LLMs are possible on a laptop. The 61 GB figure is 30.5 billion parameters times 2 bytes. Netron labels each tensor's type in the graph itself too, hover over any weight row to see q4_K, q6_K or float32. A discussion point: quality loss from 4-bit quantisation is small but not zero, and heavier quantisation such as Q2 degrades noticeably.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mono line aloud slowly. Then ask students to point to where each word in it lives on the Netron overview from slide 4. If they can do that, they have the mental model of a transformer.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Netron's browser build loads the whole file into memory, so for a large GGUF use the desktop app, which streams from disk. The exercises escalate: the first two are reading, the third is arithmetic, the last two need comparison across files. Each answer is verifiable by clicking in Netron, which is the point of teaching this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C2530"/>
        </a:solidFill>
      </p:bgPr>
    </p:bg>
    <p:spTree>
      <p:nvGrpSpPr>
        <p:cNvPr id="1" name=""/>
        <p:cNvGrpSpPr/>
        <p:nvPr/>
      </p:nvGrpSpPr>
      <p:grpSpPr>
        <a:xfrm>
          <a:off x="0" y="0"/>
          <a:ext cx="0" cy="0"/>
          <a:chOff x="0" y="0"/>
          <a:chExt cx="0" cy="0"/>
        </a:xfrm>
      </p:grpSpPr>
      <p:sp>
        <p:nvSpPr>
          <p:cNvPr id="2" name="Text 0"/>
          <p:cNvSpPr/>
          <p:nvPr/>
        </p:nvSpPr>
        <p:spPr>
          <a:xfrm>
            <a:off x="812800" y="1679641"/>
            <a:ext cx="5223679" cy="274307"/>
          </a:xfrm>
          <a:prstGeom prst="rect">
            <a:avLst/>
          </a:prstGeom>
          <a:noFill/>
          <a:ln/>
        </p:spPr>
        <p:txBody>
          <a:bodyPr wrap="square" lIns="0" tIns="0" rIns="0" bIns="0" rtlCol="0" anchor="t">
            <a:normAutofit/>
          </a:bodyPr>
          <a:lstStyle/>
          <a:p>
            <a:pPr algn="l" indent="0" marL="0">
              <a:lnSpc>
                <a:spcPts val="1960"/>
              </a:lnSpc>
              <a:buNone/>
            </a:pPr>
            <a:r>
              <a:rPr lang="en-US" sz="1400" b="1" spc="200" kern="0" dirty="0">
                <a:solidFill>
                  <a:srgbClr val="7FC4B4"/>
                </a:solidFill>
                <a:latin typeface="IBM Plex Sans" pitchFamily="34" charset="0"/>
                <a:ea typeface="IBM Plex Sans" pitchFamily="34" charset="-122"/>
                <a:cs typeface="IBM Plex Sans" pitchFamily="34" charset="-120"/>
              </a:rPr>
              <a:t>AN EDUCATIONAL COURSE</a:t>
            </a:r>
            <a:endParaRPr lang="en-US" sz="1400" dirty="0"/>
          </a:p>
        </p:txBody>
      </p:sp>
      <p:sp>
        <p:nvSpPr>
          <p:cNvPr id="3" name="Text 1"/>
          <p:cNvSpPr/>
          <p:nvPr/>
        </p:nvSpPr>
        <p:spPr>
          <a:xfrm>
            <a:off x="812800" y="2131748"/>
            <a:ext cx="5223679" cy="1305454"/>
          </a:xfrm>
          <a:prstGeom prst="rect">
            <a:avLst/>
          </a:prstGeom>
          <a:noFill/>
          <a:ln/>
        </p:spPr>
        <p:txBody>
          <a:bodyPr wrap="square" lIns="0" tIns="0" rIns="0" bIns="0" rtlCol="0" anchor="t">
            <a:normAutofit/>
          </a:bodyPr>
          <a:lstStyle/>
          <a:p>
            <a:pPr algn="l" indent="0" marL="0">
              <a:lnSpc>
                <a:spcPts val="5040"/>
              </a:lnSpc>
              <a:buNone/>
            </a:pPr>
            <a:r>
              <a:rPr lang="en-US" sz="4800" b="1" dirty="0">
                <a:solidFill>
                  <a:srgbClr val="F4F1EA"/>
                </a:solidFill>
                <a:latin typeface="IBM Plex Sans" pitchFamily="34" charset="0"/>
                <a:ea typeface="IBM Plex Sans" pitchFamily="34" charset="-122"/>
                <a:cs typeface="IBM Plex Sans" pitchFamily="34" charset="-120"/>
              </a:rPr>
              <a:t>How an LLM works</a:t>
            </a:r>
            <a:endParaRPr lang="en-US" sz="4800" dirty="0"/>
          </a:p>
        </p:txBody>
      </p:sp>
      <p:sp>
        <p:nvSpPr>
          <p:cNvPr id="4" name="Text 2"/>
          <p:cNvSpPr/>
          <p:nvPr/>
        </p:nvSpPr>
        <p:spPr>
          <a:xfrm>
            <a:off x="812800" y="3615002"/>
            <a:ext cx="5223679" cy="642541"/>
          </a:xfrm>
          <a:prstGeom prst="rect">
            <a:avLst/>
          </a:prstGeom>
          <a:noFill/>
          <a:ln/>
        </p:spPr>
        <p:txBody>
          <a:bodyPr wrap="square" lIns="0" tIns="0" rIns="0" bIns="0" rtlCol="0" anchor="t">
            <a:normAutofit/>
          </a:bodyPr>
          <a:lstStyle/>
          <a:p>
            <a:pPr algn="l" indent="0" marL="0">
              <a:lnSpc>
                <a:spcPts val="2430"/>
              </a:lnSpc>
              <a:buNone/>
            </a:pPr>
            <a:r>
              <a:rPr lang="en-US" sz="1800" dirty="0">
                <a:solidFill>
                  <a:srgbClr val="C9D2D6"/>
                </a:solidFill>
                <a:latin typeface="IBM Plex Sans" pitchFamily="34" charset="0"/>
                <a:ea typeface="IBM Plex Sans" pitchFamily="34" charset="-122"/>
                <a:cs typeface="IBM Plex Sans" pitchFamily="34" charset="-120"/>
              </a:rPr>
              <a:t>A guided tour through a real model file, node by node, using the Netron viewer</a:t>
            </a:r>
            <a:endParaRPr lang="en-US" sz="1800" dirty="0"/>
          </a:p>
        </p:txBody>
      </p:sp>
      <p:sp>
        <p:nvSpPr>
          <p:cNvPr id="5" name="Text 3"/>
          <p:cNvSpPr/>
          <p:nvPr/>
        </p:nvSpPr>
        <p:spPr>
          <a:xfrm>
            <a:off x="812800" y="4435343"/>
            <a:ext cx="5223679" cy="768350"/>
          </a:xfrm>
          <a:prstGeom prst="rect">
            <a:avLst/>
          </a:prstGeom>
          <a:noFill/>
          <a:ln/>
        </p:spPr>
        <p:txBody>
          <a:bodyPr wrap="square" lIns="0" tIns="0" rIns="0" bIns="0" rtlCol="0" anchor="t">
            <a:normAutofit/>
          </a:bodyPr>
          <a:lstStyle/>
          <a:p>
            <a:pPr algn="l" indent="0" marL="0">
              <a:lnSpc>
                <a:spcPts val="1950"/>
              </a:lnSpc>
              <a:buNone/>
            </a:pPr>
            <a:r>
              <a:rPr lang="en-US" sz="1300" dirty="0">
                <a:solidFill>
                  <a:srgbClr val="8E9AA3"/>
                </a:solidFill>
                <a:latin typeface="JetBrains Mono" pitchFamily="34" charset="0"/>
                <a:ea typeface="JetBrains Mono" pitchFamily="34" charset="-122"/>
                <a:cs typeface="JetBrains Mono" pitchFamily="34" charset="-120"/>
              </a:rPr>
              <a:t>Qwen3-Coder-30B-A3B-Instruct</a:t>
            </a:r>
            <a:endParaRPr lang="en-US" sz="1300" dirty="0"/>
          </a:p>
          <a:p>
            <a:pPr algn="l" indent="0" marL="0">
              <a:lnSpc>
                <a:spcPts val="1950"/>
              </a:lnSpc>
              <a:buNone/>
            </a:pPr>
            <a:r>
              <a:rPr lang="en-US" sz="1300" dirty="0">
                <a:solidFill>
                  <a:srgbClr val="8E9AA3"/>
                </a:solidFill>
                <a:latin typeface="JetBrains Mono" pitchFamily="34" charset="0"/>
                <a:ea typeface="JetBrains Mono" pitchFamily="34" charset="-122"/>
                <a:cs typeface="JetBrains Mono" pitchFamily="34" charset="-120"/>
              </a:rPr>
              <a:t>qwen3-coder-30b.gguf · GGUF v3 · 579 tensors · 48 blocks</a:t>
            </a:r>
            <a:endParaRPr lang="en-US" sz="1300" dirty="0"/>
          </a:p>
        </p:txBody>
      </p:sp>
      <p:sp>
        <p:nvSpPr>
          <p:cNvPr id="6" name="Shape 4"/>
          <p:cNvSpPr/>
          <p:nvPr/>
        </p:nvSpPr>
        <p:spPr>
          <a:xfrm>
            <a:off x="6293908" y="1802342"/>
            <a:ext cx="5082117" cy="3253317"/>
          </a:xfrm>
          <a:prstGeom prst="roundRect">
            <a:avLst>
              <a:gd name="adj" fmla="val 3025"/>
            </a:avLst>
          </a:prstGeom>
          <a:solidFill>
            <a:srgbClr val="273241"/>
          </a:solidFill>
          <a:ln w="6350">
            <a:solidFill>
              <a:srgbClr val="3A4757"/>
            </a:solidFill>
            <a:prstDash val="solid"/>
          </a:ln>
        </p:spPr>
      </p:sp>
      <p:pic>
        <p:nvPicPr>
          <p:cNvPr id="7" name="Image 0" descr="Netron graph of the Qwen3-Coder model: tokenizer, embedding, then repeated norm, attention and expert blocks">    </p:cNvPr>
          <p:cNvPicPr>
            <a:picLocks noChangeAspect="1"/>
          </p:cNvPicPr>
          <p:nvPr/>
        </p:nvPicPr>
        <p:blipFill>
          <a:blip r:embed="rId1"/>
          <a:srcRect l="0" r="0" t="0" b="0"/>
          <a:stretch/>
        </p:blipFill>
        <p:spPr>
          <a:xfrm>
            <a:off x="6396567" y="1905000"/>
            <a:ext cx="4876800" cy="304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800" y="812800"/>
            <a:ext cx="10883392" cy="472414"/>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1C2530"/>
                </a:solidFill>
                <a:latin typeface="IBM Plex Sans" pitchFamily="34" charset="0"/>
                <a:ea typeface="IBM Plex Sans" pitchFamily="34" charset="-122"/>
                <a:cs typeface="IBM Plex Sans" pitchFamily="34" charset="-120"/>
              </a:rPr>
              <a:t>What we will trace through the file</a:t>
            </a:r>
            <a:endParaRPr lang="en-US" sz="3200" dirty="0"/>
          </a:p>
        </p:txBody>
      </p:sp>
      <p:sp>
        <p:nvSpPr>
          <p:cNvPr id="3" name="Text 1"/>
          <p:cNvSpPr/>
          <p:nvPr/>
        </p:nvSpPr>
        <p:spPr>
          <a:xfrm>
            <a:off x="812800" y="1564614"/>
            <a:ext cx="10883392"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4A5057"/>
                </a:solidFill>
                <a:latin typeface="IBM Plex Sans" pitchFamily="34" charset="0"/>
                <a:ea typeface="IBM Plex Sans" pitchFamily="34" charset="-122"/>
                <a:cs typeface="IBM Plex Sans" pitchFamily="34" charset="-120"/>
              </a:rPr>
              <a:t>Every large language model, whatever its brand, does the same five things to your text. We follow each one in the real graph.</a:t>
            </a:r>
            <a:endParaRPr lang="en-US" sz="1500" dirty="0"/>
          </a:p>
        </p:txBody>
      </p:sp>
      <p:sp>
        <p:nvSpPr>
          <p:cNvPr id="4" name="Shape 2"/>
          <p:cNvSpPr/>
          <p:nvPr/>
        </p:nvSpPr>
        <p:spPr>
          <a:xfrm>
            <a:off x="815975" y="2139289"/>
            <a:ext cx="1984970" cy="1851157"/>
          </a:xfrm>
          <a:prstGeom prst="roundRect">
            <a:avLst>
              <a:gd name="adj" fmla="val 5317"/>
            </a:avLst>
          </a:prstGeom>
          <a:solidFill>
            <a:srgbClr val="FDFCFA"/>
          </a:solidFill>
          <a:ln w="6350">
            <a:solidFill>
              <a:srgbClr val="D9D4C7"/>
            </a:solidFill>
            <a:prstDash val="solid"/>
          </a:ln>
        </p:spPr>
      </p:sp>
      <p:sp>
        <p:nvSpPr>
          <p:cNvPr id="5" name="Text 3"/>
          <p:cNvSpPr/>
          <p:nvPr/>
        </p:nvSpPr>
        <p:spPr>
          <a:xfrm>
            <a:off x="1020233" y="2343547"/>
            <a:ext cx="1627254"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2F6F62"/>
                </a:solidFill>
                <a:latin typeface="JetBrains Mono" pitchFamily="34" charset="0"/>
                <a:ea typeface="JetBrains Mono" pitchFamily="34" charset="-122"/>
                <a:cs typeface="JetBrains Mono" pitchFamily="34" charset="-120"/>
              </a:rPr>
              <a:t>1</a:t>
            </a:r>
            <a:endParaRPr lang="en-US" sz="2000" dirty="0"/>
          </a:p>
        </p:txBody>
      </p:sp>
      <p:sp>
        <p:nvSpPr>
          <p:cNvPr id="6" name="Text 4"/>
          <p:cNvSpPr/>
          <p:nvPr/>
        </p:nvSpPr>
        <p:spPr>
          <a:xfrm>
            <a:off x="1020233" y="2800747"/>
            <a:ext cx="1627254" cy="4826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C2530"/>
                </a:solidFill>
                <a:latin typeface="IBM Plex Sans" pitchFamily="34" charset="0"/>
                <a:ea typeface="IBM Plex Sans" pitchFamily="34" charset="-122"/>
                <a:cs typeface="IBM Plex Sans" pitchFamily="34" charset="-120"/>
              </a:rPr>
              <a:t>Text becomes vectors</a:t>
            </a:r>
            <a:endParaRPr lang="en-US" sz="1500" dirty="0"/>
          </a:p>
        </p:txBody>
      </p:sp>
      <p:sp>
        <p:nvSpPr>
          <p:cNvPr id="7" name="Text 5"/>
          <p:cNvSpPr/>
          <p:nvPr/>
        </p:nvSpPr>
        <p:spPr>
          <a:xfrm>
            <a:off x="1020233" y="3359547"/>
            <a:ext cx="1627254"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057"/>
                </a:solidFill>
                <a:latin typeface="IBM Plex Sans" pitchFamily="34" charset="0"/>
                <a:ea typeface="IBM Plex Sans" pitchFamily="34" charset="-122"/>
                <a:cs typeface="IBM Plex Sans" pitchFamily="34" charset="-120"/>
              </a:rPr>
              <a:t>Tokenizer and embedding table</a:t>
            </a:r>
            <a:endParaRPr lang="en-US" sz="1200" dirty="0"/>
          </a:p>
        </p:txBody>
      </p:sp>
      <p:sp>
        <p:nvSpPr>
          <p:cNvPr id="8" name="Shape 6"/>
          <p:cNvSpPr/>
          <p:nvPr/>
        </p:nvSpPr>
        <p:spPr>
          <a:xfrm>
            <a:off x="2959695" y="2139289"/>
            <a:ext cx="1985037" cy="1851157"/>
          </a:xfrm>
          <a:prstGeom prst="roundRect">
            <a:avLst>
              <a:gd name="adj" fmla="val 5317"/>
            </a:avLst>
          </a:prstGeom>
          <a:solidFill>
            <a:srgbClr val="FDFCFA"/>
          </a:solidFill>
          <a:ln w="6350">
            <a:solidFill>
              <a:srgbClr val="D9D4C7"/>
            </a:solidFill>
            <a:prstDash val="solid"/>
          </a:ln>
        </p:spPr>
      </p:sp>
      <p:sp>
        <p:nvSpPr>
          <p:cNvPr id="9" name="Text 7"/>
          <p:cNvSpPr/>
          <p:nvPr/>
        </p:nvSpPr>
        <p:spPr>
          <a:xfrm>
            <a:off x="3163954" y="2343547"/>
            <a:ext cx="162732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2F6F62"/>
                </a:solidFill>
                <a:latin typeface="JetBrains Mono" pitchFamily="34" charset="0"/>
                <a:ea typeface="JetBrains Mono" pitchFamily="34" charset="-122"/>
                <a:cs typeface="JetBrains Mono" pitchFamily="34" charset="-120"/>
              </a:rPr>
              <a:t>2</a:t>
            </a:r>
            <a:endParaRPr lang="en-US" sz="2000" dirty="0"/>
          </a:p>
        </p:txBody>
      </p:sp>
      <p:sp>
        <p:nvSpPr>
          <p:cNvPr id="10" name="Text 8"/>
          <p:cNvSpPr/>
          <p:nvPr/>
        </p:nvSpPr>
        <p:spPr>
          <a:xfrm>
            <a:off x="3163954" y="2800747"/>
            <a:ext cx="1627320" cy="4826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C2530"/>
                </a:solidFill>
                <a:latin typeface="IBM Plex Sans" pitchFamily="34" charset="0"/>
                <a:ea typeface="IBM Plex Sans" pitchFamily="34" charset="-122"/>
                <a:cs typeface="IBM Plex Sans" pitchFamily="34" charset="-120"/>
              </a:rPr>
              <a:t>Tokens look at each other</a:t>
            </a:r>
            <a:endParaRPr lang="en-US" sz="1500" dirty="0"/>
          </a:p>
        </p:txBody>
      </p:sp>
      <p:sp>
        <p:nvSpPr>
          <p:cNvPr id="11" name="Text 9"/>
          <p:cNvSpPr/>
          <p:nvPr/>
        </p:nvSpPr>
        <p:spPr>
          <a:xfrm>
            <a:off x="3163954" y="3359547"/>
            <a:ext cx="162732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057"/>
                </a:solidFill>
                <a:latin typeface="IBM Plex Sans" pitchFamily="34" charset="0"/>
                <a:ea typeface="IBM Plex Sans" pitchFamily="34" charset="-122"/>
                <a:cs typeface="IBM Plex Sans" pitchFamily="34" charset="-120"/>
              </a:rPr>
              <a:t>Multi-head attention</a:t>
            </a:r>
            <a:endParaRPr lang="en-US" sz="1200" dirty="0"/>
          </a:p>
        </p:txBody>
      </p:sp>
      <p:sp>
        <p:nvSpPr>
          <p:cNvPr id="12" name="Shape 10"/>
          <p:cNvSpPr/>
          <p:nvPr/>
        </p:nvSpPr>
        <p:spPr>
          <a:xfrm>
            <a:off x="5103482" y="2139289"/>
            <a:ext cx="1984970" cy="1851157"/>
          </a:xfrm>
          <a:prstGeom prst="roundRect">
            <a:avLst>
              <a:gd name="adj" fmla="val 5317"/>
            </a:avLst>
          </a:prstGeom>
          <a:solidFill>
            <a:srgbClr val="FDFCFA"/>
          </a:solidFill>
          <a:ln w="6350">
            <a:solidFill>
              <a:srgbClr val="D9D4C7"/>
            </a:solidFill>
            <a:prstDash val="solid"/>
          </a:ln>
        </p:spPr>
      </p:sp>
      <p:sp>
        <p:nvSpPr>
          <p:cNvPr id="13" name="Text 11"/>
          <p:cNvSpPr/>
          <p:nvPr/>
        </p:nvSpPr>
        <p:spPr>
          <a:xfrm>
            <a:off x="5307740" y="2343547"/>
            <a:ext cx="1627254"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2F6F62"/>
                </a:solidFill>
                <a:latin typeface="JetBrains Mono" pitchFamily="34" charset="0"/>
                <a:ea typeface="JetBrains Mono" pitchFamily="34" charset="-122"/>
                <a:cs typeface="JetBrains Mono" pitchFamily="34" charset="-120"/>
              </a:rPr>
              <a:t>3</a:t>
            </a:r>
            <a:endParaRPr lang="en-US" sz="2000" dirty="0"/>
          </a:p>
        </p:txBody>
      </p:sp>
      <p:sp>
        <p:nvSpPr>
          <p:cNvPr id="14" name="Text 12"/>
          <p:cNvSpPr/>
          <p:nvPr/>
        </p:nvSpPr>
        <p:spPr>
          <a:xfrm>
            <a:off x="5307740" y="2800747"/>
            <a:ext cx="1627254" cy="4826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C2530"/>
                </a:solidFill>
                <a:latin typeface="IBM Plex Sans" pitchFamily="34" charset="0"/>
                <a:ea typeface="IBM Plex Sans" pitchFamily="34" charset="-122"/>
                <a:cs typeface="IBM Plex Sans" pitchFamily="34" charset="-120"/>
              </a:rPr>
              <a:t>Each token is transformed</a:t>
            </a:r>
            <a:endParaRPr lang="en-US" sz="1500" dirty="0"/>
          </a:p>
        </p:txBody>
      </p:sp>
      <p:sp>
        <p:nvSpPr>
          <p:cNvPr id="15" name="Text 13"/>
          <p:cNvSpPr/>
          <p:nvPr/>
        </p:nvSpPr>
        <p:spPr>
          <a:xfrm>
            <a:off x="5307740" y="3359547"/>
            <a:ext cx="1627254"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057"/>
                </a:solidFill>
                <a:latin typeface="IBM Plex Sans" pitchFamily="34" charset="0"/>
                <a:ea typeface="IBM Plex Sans" pitchFamily="34" charset="-122"/>
                <a:cs typeface="IBM Plex Sans" pitchFamily="34" charset="-120"/>
              </a:rPr>
              <a:t>Feed-forward layer, here as 128 experts</a:t>
            </a:r>
            <a:endParaRPr lang="en-US" sz="1200" dirty="0"/>
          </a:p>
        </p:txBody>
      </p:sp>
      <p:sp>
        <p:nvSpPr>
          <p:cNvPr id="16" name="Shape 14"/>
          <p:cNvSpPr/>
          <p:nvPr/>
        </p:nvSpPr>
        <p:spPr>
          <a:xfrm>
            <a:off x="7247203" y="2139289"/>
            <a:ext cx="1985037" cy="1851157"/>
          </a:xfrm>
          <a:prstGeom prst="roundRect">
            <a:avLst>
              <a:gd name="adj" fmla="val 5317"/>
            </a:avLst>
          </a:prstGeom>
          <a:solidFill>
            <a:srgbClr val="FDFCFA"/>
          </a:solidFill>
          <a:ln w="6350">
            <a:solidFill>
              <a:srgbClr val="D9D4C7"/>
            </a:solidFill>
            <a:prstDash val="solid"/>
          </a:ln>
        </p:spPr>
      </p:sp>
      <p:sp>
        <p:nvSpPr>
          <p:cNvPr id="17" name="Text 15"/>
          <p:cNvSpPr/>
          <p:nvPr/>
        </p:nvSpPr>
        <p:spPr>
          <a:xfrm>
            <a:off x="7451461" y="2343547"/>
            <a:ext cx="162732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2F6F62"/>
                </a:solidFill>
                <a:latin typeface="JetBrains Mono" pitchFamily="34" charset="0"/>
                <a:ea typeface="JetBrains Mono" pitchFamily="34" charset="-122"/>
                <a:cs typeface="JetBrains Mono" pitchFamily="34" charset="-120"/>
              </a:rPr>
              <a:t>4</a:t>
            </a:r>
            <a:endParaRPr lang="en-US" sz="2000" dirty="0"/>
          </a:p>
        </p:txBody>
      </p:sp>
      <p:sp>
        <p:nvSpPr>
          <p:cNvPr id="18" name="Text 16"/>
          <p:cNvSpPr/>
          <p:nvPr/>
        </p:nvSpPr>
        <p:spPr>
          <a:xfrm>
            <a:off x="7451461" y="2800747"/>
            <a:ext cx="162732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C2530"/>
                </a:solidFill>
                <a:latin typeface="IBM Plex Sans" pitchFamily="34" charset="0"/>
                <a:ea typeface="IBM Plex Sans" pitchFamily="34" charset="-122"/>
                <a:cs typeface="IBM Plex Sans" pitchFamily="34" charset="-120"/>
              </a:rPr>
              <a:t>Repeat 48 times</a:t>
            </a:r>
            <a:endParaRPr lang="en-US" sz="1500" dirty="0"/>
          </a:p>
        </p:txBody>
      </p:sp>
      <p:sp>
        <p:nvSpPr>
          <p:cNvPr id="19" name="Text 17"/>
          <p:cNvSpPr/>
          <p:nvPr/>
        </p:nvSpPr>
        <p:spPr>
          <a:xfrm>
            <a:off x="7451461" y="3130947"/>
            <a:ext cx="1627320"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057"/>
                </a:solidFill>
                <a:latin typeface="IBM Plex Sans" pitchFamily="34" charset="0"/>
                <a:ea typeface="IBM Plex Sans" pitchFamily="34" charset="-122"/>
                <a:cs typeface="IBM Plex Sans" pitchFamily="34" charset="-120"/>
              </a:rPr>
              <a:t>Same block, different weights</a:t>
            </a:r>
            <a:endParaRPr lang="en-US" sz="1200" dirty="0"/>
          </a:p>
        </p:txBody>
      </p:sp>
      <p:sp>
        <p:nvSpPr>
          <p:cNvPr id="20" name="Shape 18"/>
          <p:cNvSpPr/>
          <p:nvPr/>
        </p:nvSpPr>
        <p:spPr>
          <a:xfrm>
            <a:off x="9390989" y="2139289"/>
            <a:ext cx="1985037" cy="1851157"/>
          </a:xfrm>
          <a:prstGeom prst="roundRect">
            <a:avLst>
              <a:gd name="adj" fmla="val 5317"/>
            </a:avLst>
          </a:prstGeom>
          <a:solidFill>
            <a:srgbClr val="FDFCFA"/>
          </a:solidFill>
          <a:ln w="6350">
            <a:solidFill>
              <a:srgbClr val="D9D4C7"/>
            </a:solidFill>
            <a:prstDash val="solid"/>
          </a:ln>
        </p:spPr>
      </p:sp>
      <p:sp>
        <p:nvSpPr>
          <p:cNvPr id="21" name="Text 19"/>
          <p:cNvSpPr/>
          <p:nvPr/>
        </p:nvSpPr>
        <p:spPr>
          <a:xfrm>
            <a:off x="9595247" y="2343547"/>
            <a:ext cx="162732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2F6F62"/>
                </a:solidFill>
                <a:latin typeface="JetBrains Mono" pitchFamily="34" charset="0"/>
                <a:ea typeface="JetBrains Mono" pitchFamily="34" charset="-122"/>
                <a:cs typeface="JetBrains Mono" pitchFamily="34" charset="-120"/>
              </a:rPr>
              <a:t>5</a:t>
            </a:r>
            <a:endParaRPr lang="en-US" sz="2000" dirty="0"/>
          </a:p>
        </p:txBody>
      </p:sp>
      <p:sp>
        <p:nvSpPr>
          <p:cNvPr id="22" name="Text 20"/>
          <p:cNvSpPr/>
          <p:nvPr/>
        </p:nvSpPr>
        <p:spPr>
          <a:xfrm>
            <a:off x="9595247" y="2800747"/>
            <a:ext cx="1627320" cy="4826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C2530"/>
                </a:solidFill>
                <a:latin typeface="IBM Plex Sans" pitchFamily="34" charset="0"/>
                <a:ea typeface="IBM Plex Sans" pitchFamily="34" charset="-122"/>
                <a:cs typeface="IBM Plex Sans" pitchFamily="34" charset="-120"/>
              </a:rPr>
              <a:t>Vectors become a word</a:t>
            </a:r>
            <a:endParaRPr lang="en-US" sz="1500" dirty="0"/>
          </a:p>
        </p:txBody>
      </p:sp>
      <p:sp>
        <p:nvSpPr>
          <p:cNvPr id="23" name="Text 21"/>
          <p:cNvSpPr/>
          <p:nvPr/>
        </p:nvSpPr>
        <p:spPr>
          <a:xfrm>
            <a:off x="9595247" y="3359547"/>
            <a:ext cx="1627320"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057"/>
                </a:solidFill>
                <a:latin typeface="IBM Plex Sans" pitchFamily="34" charset="0"/>
                <a:ea typeface="IBM Plex Sans" pitchFamily="34" charset="-122"/>
                <a:cs typeface="IBM Plex Sans" pitchFamily="34" charset="-120"/>
              </a:rPr>
              <a:t>Output head, logits, next token</a:t>
            </a:r>
            <a:endParaRPr lang="en-US" sz="1200" dirty="0"/>
          </a:p>
        </p:txBody>
      </p:sp>
      <p:sp>
        <p:nvSpPr>
          <p:cNvPr id="24" name="Text 22"/>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7F86"/>
                </a:solidFill>
                <a:latin typeface="IBM Plex Sans" pitchFamily="34" charset="0"/>
                <a:ea typeface="IBM Plex Sans" pitchFamily="34" charset="-122"/>
                <a:cs typeface="IBM Plex Sans" pitchFamily="34" charset="-120"/>
              </a:rPr>
              <a:t>Qwen3-Coder-30B-A3B-Instruct · qwen3-coder-30b.gguf · rendered in Netron 9.2.8</a:t>
            </a:r>
            <a:endParaRPr lang="en-US" sz="1200" dirty="0"/>
          </a:p>
        </p:txBody>
      </p:sp>
      <p:sp>
        <p:nvSpPr>
          <p:cNvPr id="25" name="Text 23"/>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A7F86"/>
                </a:solidFill>
                <a:latin typeface="IBM Plex Sans" pitchFamily="34" charset="0"/>
                <a:ea typeface="IBM Plex Sans" pitchFamily="34" charset="-122"/>
                <a:cs typeface="IBM Plex Sans" pitchFamily="34" charset="-120"/>
              </a:rPr>
              <a:t>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800" y="812800"/>
            <a:ext cx="10883392" cy="472414"/>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1C2530"/>
                </a:solidFill>
                <a:latin typeface="IBM Plex Sans" pitchFamily="34" charset="0"/>
                <a:ea typeface="IBM Plex Sans" pitchFamily="34" charset="-122"/>
                <a:cs typeface="IBM Plex Sans" pitchFamily="34" charset="-120"/>
              </a:rPr>
              <a:t>The model describes itself in its own header</a:t>
            </a:r>
            <a:endParaRPr lang="en-US" sz="3200" dirty="0"/>
          </a:p>
        </p:txBody>
      </p:sp>
      <p:sp>
        <p:nvSpPr>
          <p:cNvPr id="3" name="Shape 1"/>
          <p:cNvSpPr/>
          <p:nvPr/>
        </p:nvSpPr>
        <p:spPr>
          <a:xfrm>
            <a:off x="815975" y="1516990"/>
            <a:ext cx="6098117" cy="3888317"/>
          </a:xfrm>
          <a:prstGeom prst="roundRect">
            <a:avLst>
              <a:gd name="adj" fmla="val 2531"/>
            </a:avLst>
          </a:prstGeom>
          <a:solidFill>
            <a:srgbClr val="FDFCFA"/>
          </a:solidFill>
          <a:ln w="6350">
            <a:solidFill>
              <a:srgbClr val="D9D4C7"/>
            </a:solidFill>
            <a:prstDash val="solid"/>
          </a:ln>
        </p:spPr>
      </p:sp>
      <p:pic>
        <p:nvPicPr>
          <p:cNvPr id="4" name="Image 0" descr="Netron Model Properties panel showing format GGUF v3, name Qwen3 Coder 30B A3B Instruct and metadata such as parameter count">    </p:cNvPr>
          <p:cNvPicPr>
            <a:picLocks noChangeAspect="1"/>
          </p:cNvPicPr>
          <p:nvPr/>
        </p:nvPicPr>
        <p:blipFill>
          <a:blip r:embed="rId1"/>
          <a:srcRect l="0" r="0" t="0" b="0"/>
          <a:stretch/>
        </p:blipFill>
        <p:spPr>
          <a:xfrm>
            <a:off x="918633" y="1619647"/>
            <a:ext cx="5892800" cy="3683000"/>
          </a:xfrm>
          <a:prstGeom prst="rect">
            <a:avLst/>
          </a:prstGeom>
        </p:spPr>
      </p:pic>
      <p:sp>
        <p:nvSpPr>
          <p:cNvPr id="5" name="Text 2"/>
          <p:cNvSpPr/>
          <p:nvPr/>
        </p:nvSpPr>
        <p:spPr>
          <a:xfrm>
            <a:off x="7222067" y="1513815"/>
            <a:ext cx="4281847" cy="71874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057"/>
                </a:solidFill>
                <a:latin typeface="IBM Plex Sans" pitchFamily="34" charset="0"/>
                <a:ea typeface="IBM Plex Sans" pitchFamily="34" charset="-122"/>
                <a:cs typeface="IBM Plex Sans" pitchFamily="34" charset="-120"/>
              </a:rPr>
              <a:t>A GGUF file starts with a key-value header. Netron reads it and shows it as Model Properties. No code has run yet; this is just metadata.</a:t>
            </a:r>
            <a:endParaRPr lang="en-US" sz="13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7222067" y="2359555"/>
          <a:ext cx="4157133" cy="2993827"/>
        </p:xfrm>
        <a:graphic>
          <a:graphicData uri="http://schemas.openxmlformats.org/drawingml/2006/table">
            <a:tbl>
              <a:tblPr/>
              <a:tblGrid>
                <a:gridCol w="1870710"/>
                <a:gridCol w="2286423"/>
              </a:tblGrid>
              <a:tr h="332647">
                <a:tc>
                  <a:txBody>
                    <a:bodyPr/>
                    <a:lstStyle/>
                    <a:p>
                      <a:pPr indent="0" marL="0">
                        <a:lnSpc>
                          <a:spcPts val="1680"/>
                        </a:lnSpc>
                        <a:buNone/>
                      </a:pPr>
                      <a:r>
                        <a:rPr lang="en-US" sz="1200" b="1" dirty="0">
                          <a:solidFill>
                            <a:srgbClr val="1C2530"/>
                          </a:solidFill>
                          <a:latin typeface="IBM Plex Sans" pitchFamily="34" charset="0"/>
                          <a:ea typeface="IBM Plex Sans" pitchFamily="34" charset="-122"/>
                          <a:cs typeface="IBM Plex Sans" pitchFamily="34" charset="-120"/>
                        </a:rPr>
                        <a:t>Key</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solidFill>
                      <a:srgbClr val="E9E4D8"/>
                    </a:solidFill>
                  </a:tcPr>
                </a:tc>
                <a:tc>
                  <a:txBody>
                    <a:bodyPr/>
                    <a:lstStyle/>
                    <a:p>
                      <a:pPr indent="0" marL="0">
                        <a:lnSpc>
                          <a:spcPts val="1680"/>
                        </a:lnSpc>
                        <a:buNone/>
                      </a:pPr>
                      <a:r>
                        <a:rPr lang="en-US" sz="1200" b="1" dirty="0">
                          <a:solidFill>
                            <a:srgbClr val="1C2530"/>
                          </a:solidFill>
                          <a:latin typeface="IBM Plex Sans" pitchFamily="34" charset="0"/>
                          <a:ea typeface="IBM Plex Sans" pitchFamily="34" charset="-122"/>
                          <a:cs typeface="IBM Plex Sans" pitchFamily="34" charset="-120"/>
                        </a:rPr>
                        <a:t>Value</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solidFill>
                      <a:srgbClr val="E9E4D8"/>
                    </a:solidFill>
                  </a:tcPr>
                </a:tc>
              </a:tr>
              <a:tr h="332647">
                <a:tc>
                  <a:txBody>
                    <a:bodyPr/>
                    <a:lstStyle/>
                    <a:p>
                      <a:pPr indent="0" marL="0">
                        <a:lnSpc>
                          <a:spcPts val="1680"/>
                        </a:lnSpc>
                        <a:buNone/>
                      </a:pPr>
                      <a:r>
                        <a:rPr lang="en-US" sz="1200" dirty="0">
                          <a:solidFill>
                            <a:srgbClr val="1C2530"/>
                          </a:solidFill>
                          <a:latin typeface="IBM Plex Sans" pitchFamily="34" charset="0"/>
                          <a:ea typeface="IBM Plex Sans" pitchFamily="34" charset="-122"/>
                          <a:cs typeface="IBM Plex Sans" pitchFamily="34" charset="-120"/>
                        </a:rPr>
                        <a:t>architecture</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tcPr>
                </a:tc>
                <a:tc>
                  <a:txBody>
                    <a:bodyPr/>
                    <a:lstStyle/>
                    <a:p>
                      <a:pPr indent="0" marL="0">
                        <a:lnSpc>
                          <a:spcPts val="1680"/>
                        </a:lnSpc>
                        <a:buNone/>
                      </a:pPr>
                      <a:r>
                        <a:rPr lang="en-US" sz="1200" dirty="0">
                          <a:solidFill>
                            <a:srgbClr val="1C2530"/>
                          </a:solidFill>
                          <a:latin typeface="IBM Plex Sans" pitchFamily="34" charset="0"/>
                          <a:ea typeface="IBM Plex Sans" pitchFamily="34" charset="-122"/>
                          <a:cs typeface="IBM Plex Sans" pitchFamily="34" charset="-120"/>
                        </a:rPr>
                        <a:t>qwen3moe</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tcPr>
                </a:tc>
              </a:tr>
              <a:tr h="332647">
                <a:tc>
                  <a:txBody>
                    <a:bodyPr/>
                    <a:lstStyle/>
                    <a:p>
                      <a:pPr indent="0" marL="0">
                        <a:lnSpc>
                          <a:spcPts val="1680"/>
                        </a:lnSpc>
                        <a:buNone/>
                      </a:pPr>
                      <a:r>
                        <a:rPr lang="en-US" sz="1200" dirty="0">
                          <a:solidFill>
                            <a:srgbClr val="1C2530"/>
                          </a:solidFill>
                          <a:latin typeface="IBM Plex Sans" pitchFamily="34" charset="0"/>
                          <a:ea typeface="IBM Plex Sans" pitchFamily="34" charset="-122"/>
                          <a:cs typeface="IBM Plex Sans" pitchFamily="34" charset="-120"/>
                        </a:rPr>
                        <a:t>parameters</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tcPr>
                </a:tc>
                <a:tc>
                  <a:txBody>
                    <a:bodyPr/>
                    <a:lstStyle/>
                    <a:p>
                      <a:pPr indent="0" marL="0">
                        <a:lnSpc>
                          <a:spcPts val="1680"/>
                        </a:lnSpc>
                        <a:buNone/>
                      </a:pPr>
                      <a:r>
                        <a:rPr lang="en-US" sz="1200" dirty="0">
                          <a:solidFill>
                            <a:srgbClr val="1C2530"/>
                          </a:solidFill>
                          <a:latin typeface="IBM Plex Sans" pitchFamily="34" charset="0"/>
                          <a:ea typeface="IBM Plex Sans" pitchFamily="34" charset="-122"/>
                          <a:cs typeface="IBM Plex Sans" pitchFamily="34" charset="-120"/>
                        </a:rPr>
                        <a:t>30.5 billion</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tcPr>
                </a:tc>
              </a:tr>
              <a:tr h="332647">
                <a:tc>
                  <a:txBody>
                    <a:bodyPr/>
                    <a:lstStyle/>
                    <a:p>
                      <a:pPr indent="0" marL="0">
                        <a:lnSpc>
                          <a:spcPts val="1680"/>
                        </a:lnSpc>
                        <a:buNone/>
                      </a:pPr>
                      <a:r>
                        <a:rPr lang="en-US" sz="1200" dirty="0">
                          <a:solidFill>
                            <a:srgbClr val="1C2530"/>
                          </a:solidFill>
                          <a:latin typeface="IBM Plex Sans" pitchFamily="34" charset="0"/>
                          <a:ea typeface="IBM Plex Sans" pitchFamily="34" charset="-122"/>
                          <a:cs typeface="IBM Plex Sans" pitchFamily="34" charset="-120"/>
                        </a:rPr>
                        <a:t>active per token</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tcPr>
                </a:tc>
                <a:tc>
                  <a:txBody>
                    <a:bodyPr/>
                    <a:lstStyle/>
                    <a:p>
                      <a:pPr indent="0" marL="0">
                        <a:lnSpc>
                          <a:spcPts val="1680"/>
                        </a:lnSpc>
                        <a:buNone/>
                      </a:pPr>
                      <a:r>
                        <a:rPr lang="en-US" sz="1200" dirty="0">
                          <a:solidFill>
                            <a:srgbClr val="1C2530"/>
                          </a:solidFill>
                          <a:latin typeface="IBM Plex Sans" pitchFamily="34" charset="0"/>
                          <a:ea typeface="IBM Plex Sans" pitchFamily="34" charset="-122"/>
                          <a:cs typeface="IBM Plex Sans" pitchFamily="34" charset="-120"/>
                        </a:rPr>
                        <a:t>about 3 billion</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tcPr>
                </a:tc>
              </a:tr>
              <a:tr h="332647">
                <a:tc>
                  <a:txBody>
                    <a:bodyPr/>
                    <a:lstStyle/>
                    <a:p>
                      <a:pPr indent="0" marL="0">
                        <a:lnSpc>
                          <a:spcPts val="1680"/>
                        </a:lnSpc>
                        <a:buNone/>
                      </a:pPr>
                      <a:r>
                        <a:rPr lang="en-US" sz="1200" dirty="0">
                          <a:solidFill>
                            <a:srgbClr val="1C2530"/>
                          </a:solidFill>
                          <a:latin typeface="IBM Plex Sans" pitchFamily="34" charset="0"/>
                          <a:ea typeface="IBM Plex Sans" pitchFamily="34" charset="-122"/>
                          <a:cs typeface="IBM Plex Sans" pitchFamily="34" charset="-120"/>
                        </a:rPr>
                        <a:t>block_count</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tcPr>
                </a:tc>
                <a:tc>
                  <a:txBody>
                    <a:bodyPr/>
                    <a:lstStyle/>
                    <a:p>
                      <a:pPr indent="0" marL="0">
                        <a:lnSpc>
                          <a:spcPts val="1680"/>
                        </a:lnSpc>
                        <a:buNone/>
                      </a:pPr>
                      <a:r>
                        <a:rPr lang="en-US" sz="1200" dirty="0">
                          <a:solidFill>
                            <a:srgbClr val="1C2530"/>
                          </a:solidFill>
                          <a:latin typeface="IBM Plex Sans" pitchFamily="34" charset="0"/>
                          <a:ea typeface="IBM Plex Sans" pitchFamily="34" charset="-122"/>
                          <a:cs typeface="IBM Plex Sans" pitchFamily="34" charset="-120"/>
                        </a:rPr>
                        <a:t>48</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tcPr>
                </a:tc>
              </a:tr>
              <a:tr h="332647">
                <a:tc>
                  <a:txBody>
                    <a:bodyPr/>
                    <a:lstStyle/>
                    <a:p>
                      <a:pPr indent="0" marL="0">
                        <a:lnSpc>
                          <a:spcPts val="1680"/>
                        </a:lnSpc>
                        <a:buNone/>
                      </a:pPr>
                      <a:r>
                        <a:rPr lang="en-US" sz="1200" dirty="0">
                          <a:solidFill>
                            <a:srgbClr val="1C2530"/>
                          </a:solidFill>
                          <a:latin typeface="IBM Plex Sans" pitchFamily="34" charset="0"/>
                          <a:ea typeface="IBM Plex Sans" pitchFamily="34" charset="-122"/>
                          <a:cs typeface="IBM Plex Sans" pitchFamily="34" charset="-120"/>
                        </a:rPr>
                        <a:t>embedding_length</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tcPr>
                </a:tc>
                <a:tc>
                  <a:txBody>
                    <a:bodyPr/>
                    <a:lstStyle/>
                    <a:p>
                      <a:pPr indent="0" marL="0">
                        <a:lnSpc>
                          <a:spcPts val="1680"/>
                        </a:lnSpc>
                        <a:buNone/>
                      </a:pPr>
                      <a:r>
                        <a:rPr lang="en-US" sz="1200" dirty="0">
                          <a:solidFill>
                            <a:srgbClr val="1C2530"/>
                          </a:solidFill>
                          <a:latin typeface="IBM Plex Sans" pitchFamily="34" charset="0"/>
                          <a:ea typeface="IBM Plex Sans" pitchFamily="34" charset="-122"/>
                          <a:cs typeface="IBM Plex Sans" pitchFamily="34" charset="-120"/>
                        </a:rPr>
                        <a:t>2048</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tcPr>
                </a:tc>
              </a:tr>
              <a:tr h="332647">
                <a:tc>
                  <a:txBody>
                    <a:bodyPr/>
                    <a:lstStyle/>
                    <a:p>
                      <a:pPr indent="0" marL="0">
                        <a:lnSpc>
                          <a:spcPts val="1680"/>
                        </a:lnSpc>
                        <a:buNone/>
                      </a:pPr>
                      <a:r>
                        <a:rPr lang="en-US" sz="1200" dirty="0">
                          <a:solidFill>
                            <a:srgbClr val="1C2530"/>
                          </a:solidFill>
                          <a:latin typeface="IBM Plex Sans" pitchFamily="34" charset="0"/>
                          <a:ea typeface="IBM Plex Sans" pitchFamily="34" charset="-122"/>
                          <a:cs typeface="IBM Plex Sans" pitchFamily="34" charset="-120"/>
                        </a:rPr>
                        <a:t>context_length</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tcPr>
                </a:tc>
                <a:tc>
                  <a:txBody>
                    <a:bodyPr/>
                    <a:lstStyle/>
                    <a:p>
                      <a:pPr indent="0" marL="0">
                        <a:lnSpc>
                          <a:spcPts val="1680"/>
                        </a:lnSpc>
                        <a:buNone/>
                      </a:pPr>
                      <a:r>
                        <a:rPr lang="en-US" sz="1200" dirty="0">
                          <a:solidFill>
                            <a:srgbClr val="1C2530"/>
                          </a:solidFill>
                          <a:latin typeface="IBM Plex Sans" pitchFamily="34" charset="0"/>
                          <a:ea typeface="IBM Plex Sans" pitchFamily="34" charset="-122"/>
                          <a:cs typeface="IBM Plex Sans" pitchFamily="34" charset="-120"/>
                        </a:rPr>
                        <a:t>262,144 tokens</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tcPr>
                </a:tc>
              </a:tr>
              <a:tr h="332647">
                <a:tc>
                  <a:txBody>
                    <a:bodyPr/>
                    <a:lstStyle/>
                    <a:p>
                      <a:pPr indent="0" marL="0">
                        <a:lnSpc>
                          <a:spcPts val="1680"/>
                        </a:lnSpc>
                        <a:buNone/>
                      </a:pPr>
                      <a:r>
                        <a:rPr lang="en-US" sz="1200" dirty="0">
                          <a:solidFill>
                            <a:srgbClr val="1C2530"/>
                          </a:solidFill>
                          <a:latin typeface="IBM Plex Sans" pitchFamily="34" charset="0"/>
                          <a:ea typeface="IBM Plex Sans" pitchFamily="34" charset="-122"/>
                          <a:cs typeface="IBM Plex Sans" pitchFamily="34" charset="-120"/>
                        </a:rPr>
                        <a:t>vocabulary</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tcPr>
                </a:tc>
                <a:tc>
                  <a:txBody>
                    <a:bodyPr/>
                    <a:lstStyle/>
                    <a:p>
                      <a:pPr indent="0" marL="0">
                        <a:lnSpc>
                          <a:spcPts val="1680"/>
                        </a:lnSpc>
                        <a:buNone/>
                      </a:pPr>
                      <a:r>
                        <a:rPr lang="en-US" sz="1200" dirty="0">
                          <a:solidFill>
                            <a:srgbClr val="1C2530"/>
                          </a:solidFill>
                          <a:latin typeface="IBM Plex Sans" pitchFamily="34" charset="0"/>
                          <a:ea typeface="IBM Plex Sans" pitchFamily="34" charset="-122"/>
                          <a:cs typeface="IBM Plex Sans" pitchFamily="34" charset="-120"/>
                        </a:rPr>
                        <a:t>151,936 tokens</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tcPr>
                </a:tc>
              </a:tr>
              <a:tr h="332647">
                <a:tc>
                  <a:txBody>
                    <a:bodyPr/>
                    <a:lstStyle/>
                    <a:p>
                      <a:pPr indent="0" marL="0">
                        <a:lnSpc>
                          <a:spcPts val="1680"/>
                        </a:lnSpc>
                        <a:buNone/>
                      </a:pPr>
                      <a:r>
                        <a:rPr lang="en-US" sz="1200" dirty="0">
                          <a:solidFill>
                            <a:srgbClr val="1C2530"/>
                          </a:solidFill>
                          <a:latin typeface="IBM Plex Sans" pitchFamily="34" charset="0"/>
                          <a:ea typeface="IBM Plex Sans" pitchFamily="34" charset="-122"/>
                          <a:cs typeface="IBM Plex Sans" pitchFamily="34" charset="-120"/>
                        </a:rPr>
                        <a:t>file_type</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tcPr>
                </a:tc>
                <a:tc>
                  <a:txBody>
                    <a:bodyPr/>
                    <a:lstStyle/>
                    <a:p>
                      <a:pPr indent="0" marL="0">
                        <a:lnSpc>
                          <a:spcPts val="1680"/>
                        </a:lnSpc>
                        <a:buNone/>
                      </a:pPr>
                      <a:r>
                        <a:rPr lang="en-US" sz="1200" dirty="0">
                          <a:solidFill>
                            <a:srgbClr val="1C2530"/>
                          </a:solidFill>
                          <a:latin typeface="IBM Plex Sans" pitchFamily="34" charset="0"/>
                          <a:ea typeface="IBM Plex Sans" pitchFamily="34" charset="-122"/>
                          <a:cs typeface="IBM Plex Sans" pitchFamily="34" charset="-120"/>
                        </a:rPr>
                        <a:t>15 = Q4_K_M quantization</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tcPr>
                </a:tc>
              </a:tr>
            </a:tbl>
          </a:graphicData>
        </a:graphic>
      </p:graphicFrame>
      <p:sp>
        <p:nvSpPr>
          <p:cNvPr id="7" name="Text 3"/>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7F86"/>
                </a:solidFill>
                <a:latin typeface="IBM Plex Sans" pitchFamily="34" charset="0"/>
                <a:ea typeface="IBM Plex Sans" pitchFamily="34" charset="-122"/>
                <a:cs typeface="IBM Plex Sans" pitchFamily="34" charset="-120"/>
              </a:rPr>
              <a:t>Qwen3-Coder-30B-A3B-Instruct · qwen3-coder-30b.gguf · rendered in Netron 9.2.8</a:t>
            </a:r>
            <a:endParaRPr lang="en-US" sz="1200" dirty="0"/>
          </a:p>
        </p:txBody>
      </p:sp>
      <p:sp>
        <p:nvSpPr>
          <p:cNvPr id="8" name="Text 4"/>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A7F86"/>
                </a:solidFill>
                <a:latin typeface="IBM Plex Sans" pitchFamily="34" charset="0"/>
                <a:ea typeface="IBM Plex Sans" pitchFamily="34" charset="-122"/>
                <a:cs typeface="IBM Plex Sans" pitchFamily="34" charset="-120"/>
              </a:rPr>
              <a:t>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800" y="812800"/>
            <a:ext cx="10883392" cy="893895"/>
          </a:xfrm>
          <a:prstGeom prst="rect">
            <a:avLst/>
          </a:prstGeom>
          <a:noFill/>
          <a:ln/>
        </p:spPr>
        <p:txBody>
          <a:bodyPr wrap="square" lIns="0" tIns="0" rIns="0" bIns="0" rtlCol="0" anchor="t">
            <a:normAutofit/>
          </a:bodyPr>
          <a:lstStyle/>
          <a:p>
            <a:pPr algn="l" indent="0" marL="0">
              <a:lnSpc>
                <a:spcPts val="3487"/>
              </a:lnSpc>
              <a:buNone/>
            </a:pPr>
            <a:r>
              <a:rPr lang="en-US" sz="3170" b="1" dirty="0">
                <a:solidFill>
                  <a:srgbClr val="1C2530"/>
                </a:solidFill>
                <a:latin typeface="IBM Plex Sans" pitchFamily="34" charset="0"/>
                <a:ea typeface="IBM Plex Sans" pitchFamily="34" charset="-122"/>
                <a:cs typeface="IBM Plex Sans" pitchFamily="34" charset="-120"/>
              </a:rPr>
              <a:t>The whole network is a graph you can read top to bottom</a:t>
            </a:r>
            <a:endParaRPr lang="en-US" sz="3170" dirty="0"/>
          </a:p>
        </p:txBody>
      </p:sp>
      <p:sp>
        <p:nvSpPr>
          <p:cNvPr id="3" name="Shape 1"/>
          <p:cNvSpPr/>
          <p:nvPr/>
        </p:nvSpPr>
        <p:spPr>
          <a:xfrm>
            <a:off x="815975" y="1938471"/>
            <a:ext cx="6301317" cy="4015317"/>
          </a:xfrm>
          <a:prstGeom prst="roundRect">
            <a:avLst>
              <a:gd name="adj" fmla="val 2451"/>
            </a:avLst>
          </a:prstGeom>
          <a:solidFill>
            <a:srgbClr val="FDFCFA"/>
          </a:solidFill>
          <a:ln w="6350">
            <a:solidFill>
              <a:srgbClr val="D9D4C7"/>
            </a:solidFill>
            <a:prstDash val="solid"/>
          </a:ln>
        </p:spPr>
      </p:sp>
      <p:pic>
        <p:nvPicPr>
          <p:cNvPr id="4" name="Image 0" descr="Netron graph: tokenizer, EMBEDDING, then RMS_NORM, MULTI_HEAD_ATTENTION, ADD, RMS_NORM, MUL_MAT router, three MUL_MAT_ID expert nodes, ADD, repeating">    </p:cNvPr>
          <p:cNvPicPr>
            <a:picLocks noChangeAspect="1"/>
          </p:cNvPicPr>
          <p:nvPr/>
        </p:nvPicPr>
        <p:blipFill>
          <a:blip r:embed="rId1"/>
          <a:srcRect l="0" r="0" t="0" b="0"/>
          <a:stretch/>
        </p:blipFill>
        <p:spPr>
          <a:xfrm>
            <a:off x="918633" y="2041128"/>
            <a:ext cx="6096000" cy="3810000"/>
          </a:xfrm>
          <a:prstGeom prst="rect">
            <a:avLst/>
          </a:prstGeom>
        </p:spPr>
      </p:pic>
      <p:sp>
        <p:nvSpPr>
          <p:cNvPr id="5" name="Text 2"/>
          <p:cNvSpPr/>
          <p:nvPr/>
        </p:nvSpPr>
        <p:spPr>
          <a:xfrm>
            <a:off x="7425267" y="1935296"/>
            <a:ext cx="4072551" cy="77212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057"/>
                </a:solidFill>
                <a:latin typeface="IBM Plex Sans" pitchFamily="34" charset="0"/>
                <a:ea typeface="IBM Plex Sans" pitchFamily="34" charset="-122"/>
                <a:cs typeface="IBM Plex Sans" pitchFamily="34" charset="-120"/>
              </a:rPr>
              <a:t>Data enters at the tokenizer and flows down the arrows. Every box is a real tensor stored in the file, with its shape printed beside it.</a:t>
            </a:r>
            <a:endParaRPr lang="en-US" sz="1400" dirty="0"/>
          </a:p>
        </p:txBody>
      </p:sp>
      <p:sp>
        <p:nvSpPr>
          <p:cNvPr id="6" name="Shape 3"/>
          <p:cNvSpPr/>
          <p:nvPr/>
        </p:nvSpPr>
        <p:spPr>
          <a:xfrm>
            <a:off x="7425267" y="2859816"/>
            <a:ext cx="3953933" cy="408914"/>
          </a:xfrm>
          <a:prstGeom prst="roundRect">
            <a:avLst>
              <a:gd name="adj" fmla="val 15529"/>
            </a:avLst>
          </a:prstGeom>
          <a:solidFill>
            <a:srgbClr val="2F6F62"/>
          </a:solidFill>
          <a:ln/>
        </p:spPr>
      </p:sp>
      <p:sp>
        <p:nvSpPr>
          <p:cNvPr id="7" name="Text 4"/>
          <p:cNvSpPr/>
          <p:nvPr/>
        </p:nvSpPr>
        <p:spPr>
          <a:xfrm>
            <a:off x="7552267" y="2948716"/>
            <a:ext cx="3810931" cy="256514"/>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F4F1EA"/>
                </a:solidFill>
                <a:latin typeface="IBM Plex Sans" pitchFamily="34" charset="0"/>
                <a:ea typeface="IBM Plex Sans" pitchFamily="34" charset="-122"/>
                <a:cs typeface="IBM Plex Sans" pitchFamily="34" charset="-120"/>
              </a:rPr>
              <a:t>Green</a:t>
            </a:r>
            <a:r>
              <a:rPr lang="en-US" sz="1300" dirty="0">
                <a:solidFill>
                  <a:srgbClr val="F4F1EA"/>
                </a:solidFill>
                <a:latin typeface="IBM Plex Sans" pitchFamily="34" charset="0"/>
                <a:ea typeface="IBM Plex Sans" pitchFamily="34" charset="-122"/>
                <a:cs typeface="IBM Plex Sans" pitchFamily="34" charset="-120"/>
              </a:rPr>
              <a:t> is normalisation. It rescales vectors.</a:t>
            </a:r>
            <a:endParaRPr lang="en-US" sz="1300" dirty="0"/>
          </a:p>
        </p:txBody>
      </p:sp>
      <p:sp>
        <p:nvSpPr>
          <p:cNvPr id="8" name="Shape 5"/>
          <p:cNvSpPr/>
          <p:nvPr/>
        </p:nvSpPr>
        <p:spPr>
          <a:xfrm>
            <a:off x="7425267" y="3357629"/>
            <a:ext cx="3953933" cy="408914"/>
          </a:xfrm>
          <a:prstGeom prst="roundRect">
            <a:avLst>
              <a:gd name="adj" fmla="val 15529"/>
            </a:avLst>
          </a:prstGeom>
          <a:solidFill>
            <a:srgbClr val="A8521C"/>
          </a:solidFill>
          <a:ln/>
        </p:spPr>
      </p:sp>
      <p:sp>
        <p:nvSpPr>
          <p:cNvPr id="9" name="Text 6"/>
          <p:cNvSpPr/>
          <p:nvPr/>
        </p:nvSpPr>
        <p:spPr>
          <a:xfrm>
            <a:off x="7552267" y="3446529"/>
            <a:ext cx="3810931" cy="256514"/>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F4F1EA"/>
                </a:solidFill>
                <a:latin typeface="IBM Plex Sans" pitchFamily="34" charset="0"/>
                <a:ea typeface="IBM Plex Sans" pitchFamily="34" charset="-122"/>
                <a:cs typeface="IBM Plex Sans" pitchFamily="34" charset="-120"/>
              </a:rPr>
              <a:t>Rust</a:t>
            </a:r>
            <a:r>
              <a:rPr lang="en-US" sz="1300" dirty="0">
                <a:solidFill>
                  <a:srgbClr val="F4F1EA"/>
                </a:solidFill>
                <a:latin typeface="IBM Plex Sans" pitchFamily="34" charset="0"/>
                <a:ea typeface="IBM Plex Sans" pitchFamily="34" charset="-122"/>
                <a:cs typeface="IBM Plex Sans" pitchFamily="34" charset="-120"/>
              </a:rPr>
              <a:t> is attention. Tokens exchange information.</a:t>
            </a:r>
            <a:endParaRPr lang="en-US" sz="1300" dirty="0"/>
          </a:p>
        </p:txBody>
      </p:sp>
      <p:sp>
        <p:nvSpPr>
          <p:cNvPr id="10" name="Shape 7"/>
          <p:cNvSpPr/>
          <p:nvPr/>
        </p:nvSpPr>
        <p:spPr>
          <a:xfrm>
            <a:off x="7425267" y="3855442"/>
            <a:ext cx="3953933" cy="408914"/>
          </a:xfrm>
          <a:prstGeom prst="roundRect">
            <a:avLst>
              <a:gd name="adj" fmla="val 15529"/>
            </a:avLst>
          </a:prstGeom>
          <a:solidFill>
            <a:srgbClr val="1C2530"/>
          </a:solidFill>
          <a:ln/>
        </p:spPr>
      </p:sp>
      <p:sp>
        <p:nvSpPr>
          <p:cNvPr id="11" name="Text 8"/>
          <p:cNvSpPr/>
          <p:nvPr/>
        </p:nvSpPr>
        <p:spPr>
          <a:xfrm>
            <a:off x="7552267" y="3944342"/>
            <a:ext cx="3810931" cy="256514"/>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F4F1EA"/>
                </a:solidFill>
                <a:latin typeface="IBM Plex Sans" pitchFamily="34" charset="0"/>
                <a:ea typeface="IBM Plex Sans" pitchFamily="34" charset="-122"/>
                <a:cs typeface="IBM Plex Sans" pitchFamily="34" charset="-120"/>
              </a:rPr>
              <a:t>Dark</a:t>
            </a:r>
            <a:r>
              <a:rPr lang="en-US" sz="1300" dirty="0">
                <a:solidFill>
                  <a:srgbClr val="F4F1EA"/>
                </a:solidFill>
                <a:latin typeface="IBM Plex Sans" pitchFamily="34" charset="0"/>
                <a:ea typeface="IBM Plex Sans" pitchFamily="34" charset="-122"/>
                <a:cs typeface="IBM Plex Sans" pitchFamily="34" charset="-120"/>
              </a:rPr>
              <a:t> is matrix multiply. Vectors are transformed.</a:t>
            </a:r>
            <a:endParaRPr lang="en-US" sz="1300" dirty="0"/>
          </a:p>
        </p:txBody>
      </p:sp>
      <p:sp>
        <p:nvSpPr>
          <p:cNvPr id="12" name="Shape 9"/>
          <p:cNvSpPr/>
          <p:nvPr/>
        </p:nvSpPr>
        <p:spPr>
          <a:xfrm>
            <a:off x="7431617" y="4359607"/>
            <a:ext cx="3941233" cy="652727"/>
          </a:xfrm>
          <a:prstGeom prst="roundRect">
            <a:avLst>
              <a:gd name="adj" fmla="val 8756"/>
            </a:avLst>
          </a:prstGeom>
          <a:solidFill>
            <a:srgbClr val="FDFCFA"/>
          </a:solidFill>
          <a:ln w="12700">
            <a:solidFill>
              <a:srgbClr val="1C2530"/>
            </a:solidFill>
            <a:prstDash val="solid"/>
          </a:ln>
        </p:spPr>
      </p:sp>
      <p:sp>
        <p:nvSpPr>
          <p:cNvPr id="13" name="Text 10"/>
          <p:cNvSpPr/>
          <p:nvPr/>
        </p:nvSpPr>
        <p:spPr>
          <a:xfrm>
            <a:off x="7564967" y="4454857"/>
            <a:ext cx="3784769" cy="487627"/>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C2530"/>
                </a:solidFill>
                <a:latin typeface="IBM Plex Sans" pitchFamily="34" charset="0"/>
                <a:ea typeface="IBM Plex Sans" pitchFamily="34" charset="-122"/>
                <a:cs typeface="IBM Plex Sans" pitchFamily="34" charset="-120"/>
              </a:rPr>
              <a:t>ADD</a:t>
            </a:r>
            <a:r>
              <a:rPr lang="en-US" sz="1300" dirty="0">
                <a:solidFill>
                  <a:srgbClr val="1C2530"/>
                </a:solidFill>
                <a:latin typeface="IBM Plex Sans" pitchFamily="34" charset="0"/>
                <a:ea typeface="IBM Plex Sans" pitchFamily="34" charset="-122"/>
                <a:cs typeface="IBM Plex Sans" pitchFamily="34" charset="-120"/>
              </a:rPr>
              <a:t> is a residual connection. The shortcut lines that loop around each stage.</a:t>
            </a:r>
            <a:endParaRPr lang="en-US" sz="1300" dirty="0"/>
          </a:p>
        </p:txBody>
      </p:sp>
      <p:sp>
        <p:nvSpPr>
          <p:cNvPr id="14" name="Text 11"/>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7F86"/>
                </a:solidFill>
                <a:latin typeface="IBM Plex Sans" pitchFamily="34" charset="0"/>
                <a:ea typeface="IBM Plex Sans" pitchFamily="34" charset="-122"/>
                <a:cs typeface="IBM Plex Sans" pitchFamily="34" charset="-120"/>
              </a:rPr>
              <a:t>Qwen3-Coder-30B-A3B-Instruct · qwen3-coder-30b.gguf · rendered in Netron 9.2.8</a:t>
            </a:r>
            <a:endParaRPr lang="en-US" sz="1200" dirty="0"/>
          </a:p>
        </p:txBody>
      </p:sp>
      <p:sp>
        <p:nvSpPr>
          <p:cNvPr id="15" name="Text 12"/>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A7F86"/>
                </a:solidFill>
                <a:latin typeface="IBM Plex Sans" pitchFamily="34" charset="0"/>
                <a:ea typeface="IBM Plex Sans" pitchFamily="34" charset="-122"/>
                <a:cs typeface="IBM Plex Sans" pitchFamily="34" charset="-120"/>
              </a:rPr>
              <a:t>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800" y="812800"/>
            <a:ext cx="10883392" cy="472414"/>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1C2530"/>
                </a:solidFill>
                <a:latin typeface="IBM Plex Sans" pitchFamily="34" charset="0"/>
                <a:ea typeface="IBM Plex Sans" pitchFamily="34" charset="-122"/>
                <a:cs typeface="IBM Plex Sans" pitchFamily="34" charset="-120"/>
              </a:rPr>
              <a:t>Step 1. Text becomes numbers</a:t>
            </a:r>
            <a:endParaRPr lang="en-US" sz="3200" dirty="0"/>
          </a:p>
        </p:txBody>
      </p:sp>
      <p:sp>
        <p:nvSpPr>
          <p:cNvPr id="3" name="Shape 1"/>
          <p:cNvSpPr/>
          <p:nvPr/>
        </p:nvSpPr>
        <p:spPr>
          <a:xfrm>
            <a:off x="815975" y="1516990"/>
            <a:ext cx="5285317" cy="2199217"/>
          </a:xfrm>
          <a:prstGeom prst="roundRect">
            <a:avLst>
              <a:gd name="adj" fmla="val 4475"/>
            </a:avLst>
          </a:prstGeom>
          <a:solidFill>
            <a:srgbClr val="FDFCFA"/>
          </a:solidFill>
          <a:ln w="6350">
            <a:solidFill>
              <a:srgbClr val="D9D4C7"/>
            </a:solidFill>
            <a:prstDash val="solid"/>
          </a:ln>
        </p:spPr>
      </p:sp>
      <p:pic>
        <p:nvPicPr>
          <p:cNvPr id="4" name="Image 0" descr="Netron nodes: tokenizer feeding EMBEDDING with weight 2048 by 151936">    </p:cNvPr>
          <p:cNvPicPr>
            <a:picLocks noChangeAspect="1"/>
          </p:cNvPicPr>
          <p:nvPr/>
        </p:nvPicPr>
        <p:blipFill>
          <a:blip r:embed="rId1"/>
          <a:srcRect l="-45" r="-45" t="0" b="0"/>
          <a:stretch/>
        </p:blipFill>
        <p:spPr>
          <a:xfrm>
            <a:off x="918633" y="1619647"/>
            <a:ext cx="5080000" cy="1993900"/>
          </a:xfrm>
          <a:prstGeom prst="rect">
            <a:avLst/>
          </a:prstGeom>
        </p:spPr>
      </p:pic>
      <p:sp>
        <p:nvSpPr>
          <p:cNvPr id="5" name="Text 2"/>
          <p:cNvSpPr/>
          <p:nvPr/>
        </p:nvSpPr>
        <p:spPr>
          <a:xfrm>
            <a:off x="6409267" y="1513815"/>
            <a:ext cx="5119031" cy="269214"/>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C2530"/>
                </a:solidFill>
                <a:latin typeface="IBM Plex Sans" pitchFamily="34" charset="0"/>
                <a:ea typeface="IBM Plex Sans" pitchFamily="34" charset="-122"/>
                <a:cs typeface="IBM Plex Sans" pitchFamily="34" charset="-120"/>
              </a:rPr>
              <a:t>The tokenizer</a:t>
            </a:r>
            <a:endParaRPr lang="en-US" sz="1600" dirty="0"/>
          </a:p>
        </p:txBody>
      </p:sp>
      <p:sp>
        <p:nvSpPr>
          <p:cNvPr id="6" name="Text 3"/>
          <p:cNvSpPr/>
          <p:nvPr/>
        </p:nvSpPr>
        <p:spPr>
          <a:xfrm>
            <a:off x="6409267" y="1884629"/>
            <a:ext cx="5119031" cy="71874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057"/>
                </a:solidFill>
                <a:latin typeface="IBM Plex Sans" pitchFamily="34" charset="0"/>
                <a:ea typeface="IBM Plex Sans" pitchFamily="34" charset="-122"/>
                <a:cs typeface="IBM Plex Sans" pitchFamily="34" charset="-120"/>
              </a:rPr>
              <a:t>Splits text into pieces from a fixed vocabulary of 151,936 tokens using byte-pair encoding, the same scheme the header labels as gpt2. A word may be one token or several.</a:t>
            </a:r>
            <a:endParaRPr lang="en-US" sz="1300" dirty="0"/>
          </a:p>
        </p:txBody>
      </p:sp>
      <p:sp>
        <p:nvSpPr>
          <p:cNvPr id="7" name="Text 4"/>
          <p:cNvSpPr/>
          <p:nvPr/>
        </p:nvSpPr>
        <p:spPr>
          <a:xfrm>
            <a:off x="6409267" y="2704970"/>
            <a:ext cx="5119031" cy="269214"/>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C2530"/>
                </a:solidFill>
                <a:latin typeface="IBM Plex Sans" pitchFamily="34" charset="0"/>
                <a:ea typeface="IBM Plex Sans" pitchFamily="34" charset="-122"/>
                <a:cs typeface="IBM Plex Sans" pitchFamily="34" charset="-120"/>
              </a:rPr>
              <a:t>The embedding table</a:t>
            </a:r>
            <a:endParaRPr lang="en-US" sz="1600" dirty="0"/>
          </a:p>
        </p:txBody>
      </p:sp>
      <p:sp>
        <p:nvSpPr>
          <p:cNvPr id="8" name="Text 5"/>
          <p:cNvSpPr/>
          <p:nvPr/>
        </p:nvSpPr>
        <p:spPr>
          <a:xfrm>
            <a:off x="6409267" y="3075781"/>
            <a:ext cx="5119031" cy="71874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057"/>
                </a:solidFill>
                <a:latin typeface="IBM Plex Sans" pitchFamily="34" charset="0"/>
                <a:ea typeface="IBM Plex Sans" pitchFamily="34" charset="-122"/>
                <a:cs typeface="IBM Plex Sans" pitchFamily="34" charset="-120"/>
              </a:rPr>
              <a:t>A lookup table with one row per token. Each row is a vector of 2048 numbers. Token id in, vector out. Nothing is computed yet, it is just a read.</a:t>
            </a:r>
            <a:endParaRPr lang="en-US" sz="1300" dirty="0"/>
          </a:p>
        </p:txBody>
      </p:sp>
      <p:sp>
        <p:nvSpPr>
          <p:cNvPr id="9" name="Shape 6"/>
          <p:cNvSpPr/>
          <p:nvPr/>
        </p:nvSpPr>
        <p:spPr>
          <a:xfrm>
            <a:off x="812800" y="4023122"/>
            <a:ext cx="10566400" cy="853414"/>
          </a:xfrm>
          <a:prstGeom prst="roundRect">
            <a:avLst>
              <a:gd name="adj" fmla="val 11905"/>
            </a:avLst>
          </a:prstGeom>
          <a:solidFill>
            <a:srgbClr val="1C2530"/>
          </a:solidFill>
          <a:ln/>
        </p:spPr>
      </p:sp>
      <p:sp>
        <p:nvSpPr>
          <p:cNvPr id="10" name="Text 7"/>
          <p:cNvSpPr/>
          <p:nvPr/>
        </p:nvSpPr>
        <p:spPr>
          <a:xfrm>
            <a:off x="1066800" y="4200922"/>
            <a:ext cx="2823180" cy="52321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7FC4B4"/>
                </a:solidFill>
                <a:latin typeface="JetBrains Mono" pitchFamily="34" charset="0"/>
                <a:ea typeface="JetBrains Mono" pitchFamily="34" charset="-122"/>
                <a:cs typeface="JetBrains Mono" pitchFamily="34" charset="-120"/>
              </a:rPr>
              <a:t>token_embd.weight 〈2048 × 151936〉</a:t>
            </a:r>
            <a:endParaRPr lang="en-US" sz="1400" dirty="0"/>
          </a:p>
        </p:txBody>
      </p:sp>
      <p:sp>
        <p:nvSpPr>
          <p:cNvPr id="11" name="Text 8"/>
          <p:cNvSpPr/>
          <p:nvPr/>
        </p:nvSpPr>
        <p:spPr>
          <a:xfrm>
            <a:off x="3960151" y="4218716"/>
            <a:ext cx="7380001" cy="487627"/>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D2D6"/>
                </a:solidFill>
                <a:latin typeface="IBM Plex Sans" pitchFamily="34" charset="0"/>
                <a:ea typeface="IBM Plex Sans" pitchFamily="34" charset="-122"/>
                <a:cs typeface="IBM Plex Sans" pitchFamily="34" charset="-120"/>
              </a:rPr>
              <a:t>From here on the model never sees text again, only 2048-wide vectors. The whole rest of the graph is arithmetic on those vectors.</a:t>
            </a:r>
            <a:endParaRPr lang="en-US" sz="1300" dirty="0"/>
          </a:p>
        </p:txBody>
      </p:sp>
      <p:sp>
        <p:nvSpPr>
          <p:cNvPr id="12" name="Text 9"/>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7F86"/>
                </a:solidFill>
                <a:latin typeface="IBM Plex Sans" pitchFamily="34" charset="0"/>
                <a:ea typeface="IBM Plex Sans" pitchFamily="34" charset="-122"/>
                <a:cs typeface="IBM Plex Sans" pitchFamily="34" charset="-120"/>
              </a:rPr>
              <a:t>Qwen3-Coder-30B-A3B-Instruct · qwen3-coder-30b.gguf · rendered in Netron 9.2.8</a:t>
            </a:r>
            <a:endParaRPr lang="en-US" sz="1200" dirty="0"/>
          </a:p>
        </p:txBody>
      </p:sp>
      <p:sp>
        <p:nvSpPr>
          <p:cNvPr id="13" name="Text 10"/>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A7F86"/>
                </a:solidFill>
                <a:latin typeface="IBM Plex Sans" pitchFamily="34" charset="0"/>
                <a:ea typeface="IBM Plex Sans" pitchFamily="34" charset="-122"/>
                <a:cs typeface="IBM Plex Sans" pitchFamily="34" charset="-120"/>
              </a:rPr>
              <a:t>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800" y="812800"/>
            <a:ext cx="10883392" cy="914532"/>
          </a:xfrm>
          <a:prstGeom prst="rect">
            <a:avLst/>
          </a:prstGeom>
          <a:noFill/>
          <a:ln/>
        </p:spPr>
        <p:txBody>
          <a:bodyPr wrap="square" lIns="0" tIns="0" rIns="0" bIns="0" rtlCol="0" anchor="t">
            <a:normAutofit/>
          </a:bodyPr>
          <a:lstStyle/>
          <a:p>
            <a:pPr algn="l" indent="0" marL="0">
              <a:lnSpc>
                <a:spcPts val="3509"/>
              </a:lnSpc>
              <a:buNone/>
            </a:pPr>
            <a:r>
              <a:rPr lang="en-US" sz="3190" b="1" dirty="0">
                <a:solidFill>
                  <a:srgbClr val="1C2530"/>
                </a:solidFill>
                <a:latin typeface="IBM Plex Sans" pitchFamily="34" charset="0"/>
                <a:ea typeface="IBM Plex Sans" pitchFamily="34" charset="-122"/>
                <a:cs typeface="IBM Plex Sans" pitchFamily="34" charset="-120"/>
              </a:rPr>
              <a:t>One transformer block: two stages, each wrapped in a shortcut</a:t>
            </a:r>
            <a:endParaRPr lang="en-US" sz="3190" dirty="0"/>
          </a:p>
        </p:txBody>
      </p:sp>
      <p:sp>
        <p:nvSpPr>
          <p:cNvPr id="3" name="Shape 1"/>
          <p:cNvSpPr/>
          <p:nvPr/>
        </p:nvSpPr>
        <p:spPr>
          <a:xfrm>
            <a:off x="815975" y="1959108"/>
            <a:ext cx="4472517" cy="3901017"/>
          </a:xfrm>
          <a:prstGeom prst="roundRect">
            <a:avLst>
              <a:gd name="adj" fmla="val 2523"/>
            </a:avLst>
          </a:prstGeom>
          <a:solidFill>
            <a:srgbClr val="FDFCFA"/>
          </a:solidFill>
          <a:ln w="6350">
            <a:solidFill>
              <a:srgbClr val="D9D4C7"/>
            </a:solidFill>
            <a:prstDash val="solid"/>
          </a:ln>
        </p:spPr>
      </p:sp>
      <p:pic>
        <p:nvPicPr>
          <p:cNvPr id="4" name="Image 0" descr="One full block in Netron: RMS_NORM, MULTI_HEAD_ATTENTION, ADD, RMS_NORM, router MUL_MAT, expert MUL_MAT_ID nodes, ADD, with residual lines looping around each stage">    </p:cNvPr>
          <p:cNvPicPr>
            <a:picLocks noChangeAspect="1"/>
          </p:cNvPicPr>
          <p:nvPr/>
        </p:nvPicPr>
        <p:blipFill>
          <a:blip r:embed="rId1"/>
          <a:srcRect l="-34" r="-34" t="0" b="0"/>
          <a:stretch/>
        </p:blipFill>
        <p:spPr>
          <a:xfrm>
            <a:off x="918633" y="2061766"/>
            <a:ext cx="4267200" cy="3695700"/>
          </a:xfrm>
          <a:prstGeom prst="rect">
            <a:avLst/>
          </a:prstGeom>
        </p:spPr>
      </p:pic>
      <p:sp>
        <p:nvSpPr>
          <p:cNvPr id="5" name="Shape 2"/>
          <p:cNvSpPr/>
          <p:nvPr/>
        </p:nvSpPr>
        <p:spPr>
          <a:xfrm>
            <a:off x="5596467" y="1955933"/>
            <a:ext cx="5782733" cy="1028700"/>
          </a:xfrm>
          <a:prstGeom prst="roundRect">
            <a:avLst>
              <a:gd name="adj" fmla="val 4938"/>
            </a:avLst>
          </a:prstGeom>
          <a:solidFill>
            <a:srgbClr val="FDFCFA"/>
          </a:solidFill>
          <a:ln/>
        </p:spPr>
      </p:sp>
      <p:sp>
        <p:nvSpPr>
          <p:cNvPr id="6" name="Shape 3"/>
          <p:cNvSpPr/>
          <p:nvPr/>
        </p:nvSpPr>
        <p:spPr>
          <a:xfrm>
            <a:off x="5621867" y="1955933"/>
            <a:ext cx="0" cy="1028700"/>
          </a:xfrm>
          <a:prstGeom prst="line">
            <a:avLst/>
          </a:prstGeom>
          <a:noFill/>
          <a:ln w="50800">
            <a:solidFill>
              <a:srgbClr val="2F6F62"/>
            </a:solidFill>
            <a:prstDash val="solid"/>
          </a:ln>
        </p:spPr>
      </p:sp>
      <p:sp>
        <p:nvSpPr>
          <p:cNvPr id="7" name="Text 4"/>
          <p:cNvSpPr/>
          <p:nvPr/>
        </p:nvSpPr>
        <p:spPr>
          <a:xfrm>
            <a:off x="5825067" y="2108333"/>
            <a:ext cx="5537623"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C2530"/>
                </a:solidFill>
                <a:latin typeface="IBM Plex Sans" pitchFamily="34" charset="0"/>
                <a:ea typeface="IBM Plex Sans" pitchFamily="34" charset="-122"/>
                <a:cs typeface="IBM Plex Sans" pitchFamily="34" charset="-120"/>
              </a:rPr>
              <a:t>RMS_NORM rescales</a:t>
            </a:r>
            <a:endParaRPr lang="en-US" sz="1500" dirty="0"/>
          </a:p>
        </p:txBody>
      </p:sp>
      <p:sp>
        <p:nvSpPr>
          <p:cNvPr id="8" name="Text 5"/>
          <p:cNvSpPr/>
          <p:nvPr/>
        </p:nvSpPr>
        <p:spPr>
          <a:xfrm>
            <a:off x="5825067" y="2387733"/>
            <a:ext cx="5537623" cy="469900"/>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4A5057"/>
                </a:solidFill>
                <a:latin typeface="IBM Plex Sans" pitchFamily="34" charset="0"/>
                <a:ea typeface="IBM Plex Sans" pitchFamily="34" charset="-122"/>
                <a:cs typeface="IBM Plex Sans" pitchFamily="34" charset="-120"/>
              </a:rPr>
              <a:t>Before each stage the vector is normalised to a steady size, then scaled by a learned weight. It keeps 48 stacked blocks numerically stable.</a:t>
            </a:r>
            <a:endParaRPr lang="en-US" sz="1250" dirty="0"/>
          </a:p>
        </p:txBody>
      </p:sp>
      <p:sp>
        <p:nvSpPr>
          <p:cNvPr id="9" name="Shape 6"/>
          <p:cNvSpPr/>
          <p:nvPr/>
        </p:nvSpPr>
        <p:spPr>
          <a:xfrm>
            <a:off x="5596467" y="3124333"/>
            <a:ext cx="5782733" cy="1028700"/>
          </a:xfrm>
          <a:prstGeom prst="roundRect">
            <a:avLst>
              <a:gd name="adj" fmla="val 4938"/>
            </a:avLst>
          </a:prstGeom>
          <a:solidFill>
            <a:srgbClr val="FDFCFA"/>
          </a:solidFill>
          <a:ln/>
        </p:spPr>
      </p:sp>
      <p:sp>
        <p:nvSpPr>
          <p:cNvPr id="10" name="Shape 7"/>
          <p:cNvSpPr/>
          <p:nvPr/>
        </p:nvSpPr>
        <p:spPr>
          <a:xfrm>
            <a:off x="5621867" y="3124333"/>
            <a:ext cx="0" cy="1028700"/>
          </a:xfrm>
          <a:prstGeom prst="line">
            <a:avLst/>
          </a:prstGeom>
          <a:noFill/>
          <a:ln w="50800">
            <a:solidFill>
              <a:srgbClr val="1C2530"/>
            </a:solidFill>
            <a:prstDash val="solid"/>
          </a:ln>
        </p:spPr>
      </p:sp>
      <p:sp>
        <p:nvSpPr>
          <p:cNvPr id="11" name="Text 8"/>
          <p:cNvSpPr/>
          <p:nvPr/>
        </p:nvSpPr>
        <p:spPr>
          <a:xfrm>
            <a:off x="5825067" y="3276733"/>
            <a:ext cx="5537623"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C2530"/>
                </a:solidFill>
                <a:latin typeface="IBM Plex Sans" pitchFamily="34" charset="0"/>
                <a:ea typeface="IBM Plex Sans" pitchFamily="34" charset="-122"/>
                <a:cs typeface="IBM Plex Sans" pitchFamily="34" charset="-120"/>
              </a:rPr>
              <a:t>ADD is the residual connection</a:t>
            </a:r>
            <a:endParaRPr lang="en-US" sz="1500" dirty="0"/>
          </a:p>
        </p:txBody>
      </p:sp>
      <p:sp>
        <p:nvSpPr>
          <p:cNvPr id="12" name="Text 9"/>
          <p:cNvSpPr/>
          <p:nvPr/>
        </p:nvSpPr>
        <p:spPr>
          <a:xfrm>
            <a:off x="5825067" y="3556133"/>
            <a:ext cx="5537623" cy="469900"/>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4A5057"/>
                </a:solidFill>
                <a:latin typeface="IBM Plex Sans" pitchFamily="34" charset="0"/>
                <a:ea typeface="IBM Plex Sans" pitchFamily="34" charset="-122"/>
                <a:cs typeface="IBM Plex Sans" pitchFamily="34" charset="-120"/>
              </a:rPr>
              <a:t>Each stage computes a correction and adds it to its own input. The long curved line is the original vector skipping past the stage.</a:t>
            </a:r>
            <a:endParaRPr lang="en-US" sz="1250" dirty="0"/>
          </a:p>
        </p:txBody>
      </p:sp>
      <p:sp>
        <p:nvSpPr>
          <p:cNvPr id="13" name="Shape 10"/>
          <p:cNvSpPr/>
          <p:nvPr/>
        </p:nvSpPr>
        <p:spPr>
          <a:xfrm>
            <a:off x="5596467" y="4292733"/>
            <a:ext cx="5782733" cy="1028700"/>
          </a:xfrm>
          <a:prstGeom prst="roundRect">
            <a:avLst>
              <a:gd name="adj" fmla="val 4938"/>
            </a:avLst>
          </a:prstGeom>
          <a:solidFill>
            <a:srgbClr val="FDFCFA"/>
          </a:solidFill>
          <a:ln/>
        </p:spPr>
      </p:sp>
      <p:sp>
        <p:nvSpPr>
          <p:cNvPr id="14" name="Shape 11"/>
          <p:cNvSpPr/>
          <p:nvPr/>
        </p:nvSpPr>
        <p:spPr>
          <a:xfrm>
            <a:off x="5621867" y="4292733"/>
            <a:ext cx="0" cy="1028700"/>
          </a:xfrm>
          <a:prstGeom prst="line">
            <a:avLst/>
          </a:prstGeom>
          <a:noFill/>
          <a:ln w="50800">
            <a:solidFill>
              <a:srgbClr val="A8521C"/>
            </a:solidFill>
            <a:prstDash val="solid"/>
          </a:ln>
        </p:spPr>
      </p:sp>
      <p:sp>
        <p:nvSpPr>
          <p:cNvPr id="15" name="Text 12"/>
          <p:cNvSpPr/>
          <p:nvPr/>
        </p:nvSpPr>
        <p:spPr>
          <a:xfrm>
            <a:off x="5825067" y="4445133"/>
            <a:ext cx="5537623"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C2530"/>
                </a:solidFill>
                <a:latin typeface="IBM Plex Sans" pitchFamily="34" charset="0"/>
                <a:ea typeface="IBM Plex Sans" pitchFamily="34" charset="-122"/>
                <a:cs typeface="IBM Plex Sans" pitchFamily="34" charset="-120"/>
              </a:rPr>
              <a:t>The residual stream</a:t>
            </a:r>
            <a:endParaRPr lang="en-US" sz="1500" dirty="0"/>
          </a:p>
        </p:txBody>
      </p:sp>
      <p:sp>
        <p:nvSpPr>
          <p:cNvPr id="16" name="Text 13"/>
          <p:cNvSpPr/>
          <p:nvPr/>
        </p:nvSpPr>
        <p:spPr>
          <a:xfrm>
            <a:off x="5825067" y="4724533"/>
            <a:ext cx="5537623" cy="469900"/>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4A5057"/>
                </a:solidFill>
                <a:latin typeface="IBM Plex Sans" pitchFamily="34" charset="0"/>
                <a:ea typeface="IBM Plex Sans" pitchFamily="34" charset="-122"/>
                <a:cs typeface="IBM Plex Sans" pitchFamily="34" charset="-120"/>
              </a:rPr>
              <a:t>Think of the 2048-wide vector as a running document. Attention and the experts each write small edits into it. Nothing ever overwrites it.</a:t>
            </a:r>
            <a:endParaRPr lang="en-US" sz="1250" dirty="0"/>
          </a:p>
        </p:txBody>
      </p:sp>
      <p:sp>
        <p:nvSpPr>
          <p:cNvPr id="17" name="Text 1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7F86"/>
                </a:solidFill>
                <a:latin typeface="IBM Plex Sans" pitchFamily="34" charset="0"/>
                <a:ea typeface="IBM Plex Sans" pitchFamily="34" charset="-122"/>
                <a:cs typeface="IBM Plex Sans" pitchFamily="34" charset="-120"/>
              </a:rPr>
              <a:t>Qwen3-Coder-30B-A3B-Instruct · qwen3-coder-30b.gguf · rendered in Netron 9.2.8</a:t>
            </a:r>
            <a:endParaRPr lang="en-US" sz="1200" dirty="0"/>
          </a:p>
        </p:txBody>
      </p:sp>
      <p:sp>
        <p:nvSpPr>
          <p:cNvPr id="18" name="Text 15"/>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A7F86"/>
                </a:solidFill>
                <a:latin typeface="IBM Plex Sans" pitchFamily="34" charset="0"/>
                <a:ea typeface="IBM Plex Sans" pitchFamily="34" charset="-122"/>
                <a:cs typeface="IBM Plex Sans" pitchFamily="34" charset="-120"/>
              </a:rPr>
              <a:t>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800" y="812800"/>
            <a:ext cx="10883392" cy="919427"/>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1C2530"/>
                </a:solidFill>
                <a:latin typeface="IBM Plex Sans" pitchFamily="34" charset="0"/>
                <a:ea typeface="IBM Plex Sans" pitchFamily="34" charset="-122"/>
                <a:cs typeface="IBM Plex Sans" pitchFamily="34" charset="-120"/>
              </a:rPr>
              <a:t>Step 2. Attention lets every token look at the ones before it</a:t>
            </a:r>
            <a:endParaRPr lang="en-US" sz="3200" dirty="0"/>
          </a:p>
        </p:txBody>
      </p:sp>
      <p:sp>
        <p:nvSpPr>
          <p:cNvPr id="3" name="Shape 1"/>
          <p:cNvSpPr/>
          <p:nvPr/>
        </p:nvSpPr>
        <p:spPr>
          <a:xfrm>
            <a:off x="815975" y="1938604"/>
            <a:ext cx="5539317" cy="2338917"/>
          </a:xfrm>
          <a:prstGeom prst="roundRect">
            <a:avLst>
              <a:gd name="adj" fmla="val 4208"/>
            </a:avLst>
          </a:prstGeom>
          <a:solidFill>
            <a:srgbClr val="FDFCFA"/>
          </a:solidFill>
          <a:ln w="6350">
            <a:solidFill>
              <a:srgbClr val="D9D4C7"/>
            </a:solidFill>
            <a:prstDash val="solid"/>
          </a:ln>
        </p:spPr>
      </p:sp>
      <p:pic>
        <p:nvPicPr>
          <p:cNvPr id="4" name="Image 0" descr="Netron MULTI_HEAD_ATTENTION node listing attn_k 2048 by 512, attn_output 4096 by 2048, attn_q 2048 by 4096 and attn_v 2048 by 512">    </p:cNvPr>
          <p:cNvPicPr>
            <a:picLocks noChangeAspect="1"/>
          </p:cNvPicPr>
          <p:nvPr/>
        </p:nvPicPr>
        <p:blipFill>
          <a:blip r:embed="rId1"/>
          <a:srcRect l="0" r="0" t="0" b="0"/>
          <a:stretch/>
        </p:blipFill>
        <p:spPr>
          <a:xfrm>
            <a:off x="918633" y="2041261"/>
            <a:ext cx="5334000" cy="2133600"/>
          </a:xfrm>
          <a:prstGeom prst="rect">
            <a:avLst/>
          </a:prstGeom>
        </p:spPr>
      </p:pic>
      <p:sp>
        <p:nvSpPr>
          <p:cNvPr id="5" name="Text 2"/>
          <p:cNvSpPr/>
          <p:nvPr/>
        </p:nvSpPr>
        <p:spPr>
          <a:xfrm>
            <a:off x="6663267" y="1935429"/>
            <a:ext cx="4857411" cy="1019704"/>
          </a:xfrm>
          <a:prstGeom prst="rect">
            <a:avLst/>
          </a:prstGeom>
          <a:noFill/>
          <a:ln/>
        </p:spPr>
        <p:txBody>
          <a:bodyPr wrap="square" lIns="0" tIns="0" rIns="0" bIns="0" rtlCol="0" anchor="t">
            <a:normAutofit/>
          </a:bodyPr>
          <a:lstStyle/>
          <a:p>
            <a:pPr algn="l" indent="0" marL="0">
              <a:lnSpc>
                <a:spcPts val="1958"/>
              </a:lnSpc>
              <a:buNone/>
            </a:pPr>
            <a:r>
              <a:rPr lang="en-US" sz="1350" dirty="0">
                <a:solidFill>
                  <a:srgbClr val="4A5057"/>
                </a:solidFill>
                <a:latin typeface="IBM Plex Sans" pitchFamily="34" charset="0"/>
                <a:ea typeface="IBM Plex Sans" pitchFamily="34" charset="-122"/>
                <a:cs typeface="IBM Plex Sans" pitchFamily="34" charset="-120"/>
              </a:rPr>
              <a:t>Each token asks a question (query), every earlier token offers a label (key) and content (value). Where question and label match, that content is mixed in. Four weight matrices do this, and their shapes tell the story.</a:t>
            </a:r>
            <a:endParaRPr lang="en-US" sz="1350" dirty="0"/>
          </a:p>
        </p:txBody>
      </p:sp>
      <p:sp>
        <p:nvSpPr>
          <p:cNvPr id="6" name="Shape 3"/>
          <p:cNvSpPr/>
          <p:nvPr/>
        </p:nvSpPr>
        <p:spPr>
          <a:xfrm>
            <a:off x="815975" y="4512469"/>
            <a:ext cx="2540000" cy="1232628"/>
          </a:xfrm>
          <a:prstGeom prst="roundRect">
            <a:avLst>
              <a:gd name="adj" fmla="val 5924"/>
            </a:avLst>
          </a:prstGeom>
          <a:solidFill>
            <a:srgbClr val="FDFCFA"/>
          </a:solidFill>
          <a:ln w="6350">
            <a:solidFill>
              <a:srgbClr val="D9D4C7"/>
            </a:solidFill>
            <a:prstDash val="solid"/>
          </a:ln>
        </p:spPr>
      </p:sp>
      <p:sp>
        <p:nvSpPr>
          <p:cNvPr id="7" name="Text 4"/>
          <p:cNvSpPr/>
          <p:nvPr/>
        </p:nvSpPr>
        <p:spPr>
          <a:xfrm>
            <a:off x="969433" y="4665929"/>
            <a:ext cx="2300076" cy="247650"/>
          </a:xfrm>
          <a:prstGeom prst="rect">
            <a:avLst/>
          </a:prstGeom>
          <a:noFill/>
          <a:ln/>
        </p:spPr>
        <p:txBody>
          <a:bodyPr wrap="square" lIns="0" tIns="0" rIns="0" bIns="0" rtlCol="0" anchor="t">
            <a:normAutofit/>
          </a:bodyPr>
          <a:lstStyle/>
          <a:p>
            <a:pPr algn="l" indent="0" marL="0">
              <a:lnSpc>
                <a:spcPts val="1750"/>
              </a:lnSpc>
              <a:buNone/>
            </a:pPr>
            <a:r>
              <a:rPr lang="en-US" sz="1250" b="1" dirty="0">
                <a:solidFill>
                  <a:srgbClr val="A8521C"/>
                </a:solidFill>
                <a:latin typeface="JetBrains Mono" pitchFamily="34" charset="0"/>
                <a:ea typeface="JetBrains Mono" pitchFamily="34" charset="-122"/>
                <a:cs typeface="JetBrains Mono" pitchFamily="34" charset="-120"/>
              </a:rPr>
              <a:t>attn_q 2048→4096</a:t>
            </a:r>
            <a:endParaRPr lang="en-US" sz="1250" dirty="0"/>
          </a:p>
        </p:txBody>
      </p:sp>
      <p:sp>
        <p:nvSpPr>
          <p:cNvPr id="8" name="Text 5"/>
          <p:cNvSpPr/>
          <p:nvPr/>
        </p:nvSpPr>
        <p:spPr>
          <a:xfrm>
            <a:off x="969433" y="4951679"/>
            <a:ext cx="2300076"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057"/>
                </a:solidFill>
                <a:latin typeface="IBM Plex Sans" pitchFamily="34" charset="0"/>
                <a:ea typeface="IBM Plex Sans" pitchFamily="34" charset="-122"/>
                <a:cs typeface="IBM Plex Sans" pitchFamily="34" charset="-120"/>
              </a:rPr>
              <a:t>32 query heads of 128 each. Every head asks a different kind of question.</a:t>
            </a:r>
            <a:endParaRPr lang="en-US" sz="1200" dirty="0"/>
          </a:p>
        </p:txBody>
      </p:sp>
      <p:sp>
        <p:nvSpPr>
          <p:cNvPr id="9" name="Shape 6"/>
          <p:cNvSpPr/>
          <p:nvPr/>
        </p:nvSpPr>
        <p:spPr>
          <a:xfrm>
            <a:off x="3489325" y="4512469"/>
            <a:ext cx="2540000" cy="1232628"/>
          </a:xfrm>
          <a:prstGeom prst="roundRect">
            <a:avLst>
              <a:gd name="adj" fmla="val 5924"/>
            </a:avLst>
          </a:prstGeom>
          <a:solidFill>
            <a:srgbClr val="FDFCFA"/>
          </a:solidFill>
          <a:ln w="6350">
            <a:solidFill>
              <a:srgbClr val="D9D4C7"/>
            </a:solidFill>
            <a:prstDash val="solid"/>
          </a:ln>
        </p:spPr>
      </p:sp>
      <p:sp>
        <p:nvSpPr>
          <p:cNvPr id="10" name="Text 7"/>
          <p:cNvSpPr/>
          <p:nvPr/>
        </p:nvSpPr>
        <p:spPr>
          <a:xfrm>
            <a:off x="3642783" y="4665929"/>
            <a:ext cx="2300076" cy="247650"/>
          </a:xfrm>
          <a:prstGeom prst="rect">
            <a:avLst/>
          </a:prstGeom>
          <a:noFill/>
          <a:ln/>
        </p:spPr>
        <p:txBody>
          <a:bodyPr wrap="square" lIns="0" tIns="0" rIns="0" bIns="0" rtlCol="0" anchor="t">
            <a:normAutofit/>
          </a:bodyPr>
          <a:lstStyle/>
          <a:p>
            <a:pPr algn="l" indent="0" marL="0">
              <a:lnSpc>
                <a:spcPts val="1750"/>
              </a:lnSpc>
              <a:buNone/>
            </a:pPr>
            <a:r>
              <a:rPr lang="en-US" sz="1250" b="1" dirty="0">
                <a:solidFill>
                  <a:srgbClr val="A8521C"/>
                </a:solidFill>
                <a:latin typeface="JetBrains Mono" pitchFamily="34" charset="0"/>
                <a:ea typeface="JetBrains Mono" pitchFamily="34" charset="-122"/>
                <a:cs typeface="JetBrains Mono" pitchFamily="34" charset="-120"/>
              </a:rPr>
              <a:t>attn_k 2048→512</a:t>
            </a:r>
            <a:endParaRPr lang="en-US" sz="1250" dirty="0"/>
          </a:p>
        </p:txBody>
      </p:sp>
      <p:sp>
        <p:nvSpPr>
          <p:cNvPr id="11" name="Text 8"/>
          <p:cNvSpPr/>
          <p:nvPr/>
        </p:nvSpPr>
        <p:spPr>
          <a:xfrm>
            <a:off x="3642783" y="4951679"/>
            <a:ext cx="2300076"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057"/>
                </a:solidFill>
                <a:latin typeface="IBM Plex Sans" pitchFamily="34" charset="0"/>
                <a:ea typeface="IBM Plex Sans" pitchFamily="34" charset="-122"/>
                <a:cs typeface="IBM Plex Sans" pitchFamily="34" charset="-120"/>
              </a:rPr>
              <a:t>Only 4 key heads. Eight query heads share each one: grouped-query attention.</a:t>
            </a:r>
            <a:endParaRPr lang="en-US" sz="1200" dirty="0"/>
          </a:p>
        </p:txBody>
      </p:sp>
      <p:sp>
        <p:nvSpPr>
          <p:cNvPr id="12" name="Shape 9"/>
          <p:cNvSpPr/>
          <p:nvPr/>
        </p:nvSpPr>
        <p:spPr>
          <a:xfrm>
            <a:off x="6162675" y="4512469"/>
            <a:ext cx="2540000" cy="1232628"/>
          </a:xfrm>
          <a:prstGeom prst="roundRect">
            <a:avLst>
              <a:gd name="adj" fmla="val 5924"/>
            </a:avLst>
          </a:prstGeom>
          <a:solidFill>
            <a:srgbClr val="FDFCFA"/>
          </a:solidFill>
          <a:ln w="6350">
            <a:solidFill>
              <a:srgbClr val="D9D4C7"/>
            </a:solidFill>
            <a:prstDash val="solid"/>
          </a:ln>
        </p:spPr>
      </p:sp>
      <p:sp>
        <p:nvSpPr>
          <p:cNvPr id="13" name="Text 10"/>
          <p:cNvSpPr/>
          <p:nvPr/>
        </p:nvSpPr>
        <p:spPr>
          <a:xfrm>
            <a:off x="6316133" y="4665929"/>
            <a:ext cx="2300076" cy="247650"/>
          </a:xfrm>
          <a:prstGeom prst="rect">
            <a:avLst/>
          </a:prstGeom>
          <a:noFill/>
          <a:ln/>
        </p:spPr>
        <p:txBody>
          <a:bodyPr wrap="square" lIns="0" tIns="0" rIns="0" bIns="0" rtlCol="0" anchor="t">
            <a:normAutofit/>
          </a:bodyPr>
          <a:lstStyle/>
          <a:p>
            <a:pPr algn="l" indent="0" marL="0">
              <a:lnSpc>
                <a:spcPts val="1750"/>
              </a:lnSpc>
              <a:buNone/>
            </a:pPr>
            <a:r>
              <a:rPr lang="en-US" sz="1250" b="1" dirty="0">
                <a:solidFill>
                  <a:srgbClr val="A8521C"/>
                </a:solidFill>
                <a:latin typeface="JetBrains Mono" pitchFamily="34" charset="0"/>
                <a:ea typeface="JetBrains Mono" pitchFamily="34" charset="-122"/>
                <a:cs typeface="JetBrains Mono" pitchFamily="34" charset="-120"/>
              </a:rPr>
              <a:t>attn_v 2048→512</a:t>
            </a:r>
            <a:endParaRPr lang="en-US" sz="1250" dirty="0"/>
          </a:p>
        </p:txBody>
      </p:sp>
      <p:sp>
        <p:nvSpPr>
          <p:cNvPr id="14" name="Text 11"/>
          <p:cNvSpPr/>
          <p:nvPr/>
        </p:nvSpPr>
        <p:spPr>
          <a:xfrm>
            <a:off x="6316133" y="4951679"/>
            <a:ext cx="2300076"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057"/>
                </a:solidFill>
                <a:latin typeface="IBM Plex Sans" pitchFamily="34" charset="0"/>
                <a:ea typeface="IBM Plex Sans" pitchFamily="34" charset="-122"/>
                <a:cs typeface="IBM Plex Sans" pitchFamily="34" charset="-120"/>
              </a:rPr>
              <a:t>4 value heads, matching the keys. This is the content that gets copied.</a:t>
            </a:r>
            <a:endParaRPr lang="en-US" sz="1200" dirty="0"/>
          </a:p>
        </p:txBody>
      </p:sp>
      <p:sp>
        <p:nvSpPr>
          <p:cNvPr id="15" name="Shape 12"/>
          <p:cNvSpPr/>
          <p:nvPr/>
        </p:nvSpPr>
        <p:spPr>
          <a:xfrm>
            <a:off x="8836025" y="4512469"/>
            <a:ext cx="2540000" cy="1232628"/>
          </a:xfrm>
          <a:prstGeom prst="roundRect">
            <a:avLst>
              <a:gd name="adj" fmla="val 5924"/>
            </a:avLst>
          </a:prstGeom>
          <a:solidFill>
            <a:srgbClr val="FDFCFA"/>
          </a:solidFill>
          <a:ln w="6350">
            <a:solidFill>
              <a:srgbClr val="D9D4C7"/>
            </a:solidFill>
            <a:prstDash val="solid"/>
          </a:ln>
        </p:spPr>
      </p:sp>
      <p:sp>
        <p:nvSpPr>
          <p:cNvPr id="16" name="Text 13"/>
          <p:cNvSpPr/>
          <p:nvPr/>
        </p:nvSpPr>
        <p:spPr>
          <a:xfrm>
            <a:off x="8989484" y="4665929"/>
            <a:ext cx="2300076" cy="247650"/>
          </a:xfrm>
          <a:prstGeom prst="rect">
            <a:avLst/>
          </a:prstGeom>
          <a:noFill/>
          <a:ln/>
        </p:spPr>
        <p:txBody>
          <a:bodyPr wrap="square" lIns="0" tIns="0" rIns="0" bIns="0" rtlCol="0" anchor="t">
            <a:normAutofit/>
          </a:bodyPr>
          <a:lstStyle/>
          <a:p>
            <a:pPr algn="l" indent="0" marL="0">
              <a:lnSpc>
                <a:spcPts val="1750"/>
              </a:lnSpc>
              <a:buNone/>
            </a:pPr>
            <a:r>
              <a:rPr lang="en-US" sz="1250" b="1" dirty="0">
                <a:solidFill>
                  <a:srgbClr val="A8521C"/>
                </a:solidFill>
                <a:latin typeface="JetBrains Mono" pitchFamily="34" charset="0"/>
                <a:ea typeface="JetBrains Mono" pitchFamily="34" charset="-122"/>
                <a:cs typeface="JetBrains Mono" pitchFamily="34" charset="-120"/>
              </a:rPr>
              <a:t>attn_output 4096→2048</a:t>
            </a:r>
            <a:endParaRPr lang="en-US" sz="1250" dirty="0"/>
          </a:p>
        </p:txBody>
      </p:sp>
      <p:sp>
        <p:nvSpPr>
          <p:cNvPr id="17" name="Text 14"/>
          <p:cNvSpPr/>
          <p:nvPr/>
        </p:nvSpPr>
        <p:spPr>
          <a:xfrm>
            <a:off x="8989484" y="4951679"/>
            <a:ext cx="2300076"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057"/>
                </a:solidFill>
                <a:latin typeface="IBM Plex Sans" pitchFamily="34" charset="0"/>
                <a:ea typeface="IBM Plex Sans" pitchFamily="34" charset="-122"/>
                <a:cs typeface="IBM Plex Sans" pitchFamily="34" charset="-120"/>
              </a:rPr>
              <a:t>Folds the 32 heads back to 2048 so the result can be added to the stream.</a:t>
            </a:r>
            <a:endParaRPr lang="en-US" sz="1200" dirty="0"/>
          </a:p>
        </p:txBody>
      </p:sp>
      <p:sp>
        <p:nvSpPr>
          <p:cNvPr id="18" name="Text 15"/>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7F86"/>
                </a:solidFill>
                <a:latin typeface="IBM Plex Sans" pitchFamily="34" charset="0"/>
                <a:ea typeface="IBM Plex Sans" pitchFamily="34" charset="-122"/>
                <a:cs typeface="IBM Plex Sans" pitchFamily="34" charset="-120"/>
              </a:rPr>
              <a:t>Qwen3-Coder-30B-A3B-Instruct · qwen3-coder-30b.gguf · rendered in Netron 9.2.8</a:t>
            </a:r>
            <a:endParaRPr lang="en-US" sz="1200" dirty="0"/>
          </a:p>
        </p:txBody>
      </p:sp>
      <p:sp>
        <p:nvSpPr>
          <p:cNvPr id="19" name="Text 16"/>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A7F86"/>
                </a:solidFill>
                <a:latin typeface="IBM Plex Sans" pitchFamily="34" charset="0"/>
                <a:ea typeface="IBM Plex Sans" pitchFamily="34" charset="-122"/>
                <a:cs typeface="IBM Plex Sans" pitchFamily="34" charset="-120"/>
              </a:rPr>
              <a:t>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800" y="812800"/>
            <a:ext cx="10883392" cy="472414"/>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1C2530"/>
                </a:solidFill>
                <a:latin typeface="IBM Plex Sans" pitchFamily="34" charset="0"/>
                <a:ea typeface="IBM Plex Sans" pitchFamily="34" charset="-122"/>
                <a:cs typeface="IBM Plex Sans" pitchFamily="34" charset="-120"/>
              </a:rPr>
              <a:t>Click a node and Netron shows the design choices</a:t>
            </a:r>
            <a:endParaRPr lang="en-US" sz="3200" dirty="0"/>
          </a:p>
        </p:txBody>
      </p:sp>
      <p:sp>
        <p:nvSpPr>
          <p:cNvPr id="3" name="Shape 1"/>
          <p:cNvSpPr/>
          <p:nvPr/>
        </p:nvSpPr>
        <p:spPr>
          <a:xfrm>
            <a:off x="815975" y="1516990"/>
            <a:ext cx="6301317" cy="4015317"/>
          </a:xfrm>
          <a:prstGeom prst="roundRect">
            <a:avLst>
              <a:gd name="adj" fmla="val 2451"/>
            </a:avLst>
          </a:prstGeom>
          <a:solidFill>
            <a:srgbClr val="FDFCFA"/>
          </a:solidFill>
          <a:ln w="6350">
            <a:solidFill>
              <a:srgbClr val="D9D4C7"/>
            </a:solidFill>
            <a:prstDash val="solid"/>
          </a:ln>
        </p:spPr>
      </p:sp>
      <p:pic>
        <p:nvPicPr>
          <p:cNvPr id="4" name="Image 0" descr="Netron Node Properties panel for MULTI_HEAD_ATTENTION with attributes head_count 32, head_count_kv 4, key_length 128, value_length 128 and the four weight inputs">    </p:cNvPr>
          <p:cNvPicPr>
            <a:picLocks noChangeAspect="1"/>
          </p:cNvPicPr>
          <p:nvPr/>
        </p:nvPicPr>
        <p:blipFill>
          <a:blip r:embed="rId1"/>
          <a:srcRect l="0" r="0" t="0" b="0"/>
          <a:stretch/>
        </p:blipFill>
        <p:spPr>
          <a:xfrm>
            <a:off x="918633" y="1619647"/>
            <a:ext cx="6096000" cy="3810000"/>
          </a:xfrm>
          <a:prstGeom prst="rect">
            <a:avLst/>
          </a:prstGeom>
        </p:spPr>
      </p:pic>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7425267" y="1513815"/>
          <a:ext cx="3953933" cy="1730375"/>
        </p:xfrm>
        <a:graphic>
          <a:graphicData uri="http://schemas.openxmlformats.org/drawingml/2006/table">
            <a:tbl>
              <a:tblPr/>
              <a:tblGrid>
                <a:gridCol w="2372360"/>
                <a:gridCol w="1581573"/>
              </a:tblGrid>
              <a:tr h="346075">
                <a:tc>
                  <a:txBody>
                    <a:bodyPr/>
                    <a:lstStyle/>
                    <a:p>
                      <a:pPr indent="0" marL="0">
                        <a:lnSpc>
                          <a:spcPts val="1750"/>
                        </a:lnSpc>
                        <a:buNone/>
                      </a:pPr>
                      <a:r>
                        <a:rPr lang="en-US" sz="1250" b="1" dirty="0">
                          <a:solidFill>
                            <a:srgbClr val="1C2530"/>
                          </a:solidFill>
                          <a:latin typeface="JetBrains Mono" pitchFamily="34" charset="0"/>
                          <a:ea typeface="JetBrains Mono" pitchFamily="34" charset="-122"/>
                          <a:cs typeface="JetBrains Mono" pitchFamily="34" charset="-120"/>
                        </a:rPr>
                        <a:t>attribute</a:t>
                      </a:r>
                      <a:endParaRPr lang="en-US" sz="1250" dirty="0">
                        <a:latin typeface="JetBrains Mono" charset="0"/>
                        <a:ea typeface="JetBrains Mono" charset="0"/>
                        <a:cs typeface="JetBrains Mono" charset="0"/>
                      </a:endParaRPr>
                    </a:p>
                  </a:txBody>
                  <a:tcPr marL="55563" marR="55563" marT="55563" marB="55563"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solidFill>
                      <a:srgbClr val="E9E4D8"/>
                    </a:solidFill>
                  </a:tcPr>
                </a:tc>
                <a:tc>
                  <a:txBody>
                    <a:bodyPr/>
                    <a:lstStyle/>
                    <a:p>
                      <a:pPr indent="0" marL="0">
                        <a:lnSpc>
                          <a:spcPts val="1750"/>
                        </a:lnSpc>
                        <a:buNone/>
                      </a:pPr>
                      <a:r>
                        <a:rPr lang="en-US" sz="1250" b="1" dirty="0">
                          <a:solidFill>
                            <a:srgbClr val="1C2530"/>
                          </a:solidFill>
                          <a:latin typeface="JetBrains Mono" pitchFamily="34" charset="0"/>
                          <a:ea typeface="JetBrains Mono" pitchFamily="34" charset="-122"/>
                          <a:cs typeface="JetBrains Mono" pitchFamily="34" charset="-120"/>
                        </a:rPr>
                        <a:t>value</a:t>
                      </a:r>
                      <a:endParaRPr lang="en-US" sz="1250" dirty="0">
                        <a:latin typeface="JetBrains Mono" charset="0"/>
                        <a:ea typeface="JetBrains Mono" charset="0"/>
                        <a:cs typeface="JetBrains Mono" charset="0"/>
                      </a:endParaRPr>
                    </a:p>
                  </a:txBody>
                  <a:tcPr marL="55563" marR="55563" marT="55563" marB="55563"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solidFill>
                      <a:srgbClr val="E9E4D8"/>
                    </a:solidFill>
                  </a:tcPr>
                </a:tc>
              </a:tr>
              <a:tr h="346075">
                <a:tc>
                  <a:txBody>
                    <a:bodyPr/>
                    <a:lstStyle/>
                    <a:p>
                      <a:pPr indent="0" marL="0">
                        <a:lnSpc>
                          <a:spcPts val="1750"/>
                        </a:lnSpc>
                        <a:buNone/>
                      </a:pPr>
                      <a:r>
                        <a:rPr lang="en-US" sz="1250" dirty="0">
                          <a:solidFill>
                            <a:srgbClr val="1C2530"/>
                          </a:solidFill>
                          <a:latin typeface="JetBrains Mono" pitchFamily="34" charset="0"/>
                          <a:ea typeface="JetBrains Mono" pitchFamily="34" charset="-122"/>
                          <a:cs typeface="JetBrains Mono" pitchFamily="34" charset="-120"/>
                        </a:rPr>
                        <a:t>head_count</a:t>
                      </a:r>
                      <a:endParaRPr lang="en-US" sz="1250" dirty="0">
                        <a:latin typeface="JetBrains Mono" charset="0"/>
                        <a:ea typeface="JetBrains Mono" charset="0"/>
                        <a:cs typeface="JetBrains Mono" charset="0"/>
                      </a:endParaRPr>
                    </a:p>
                  </a:txBody>
                  <a:tcPr marL="55563" marR="55563" marT="55563" marB="55563"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tcPr>
                </a:tc>
                <a:tc>
                  <a:txBody>
                    <a:bodyPr/>
                    <a:lstStyle/>
                    <a:p>
                      <a:pPr indent="0" marL="0">
                        <a:lnSpc>
                          <a:spcPts val="1750"/>
                        </a:lnSpc>
                        <a:buNone/>
                      </a:pPr>
                      <a:r>
                        <a:rPr lang="en-US" sz="1250" dirty="0">
                          <a:solidFill>
                            <a:srgbClr val="1C2530"/>
                          </a:solidFill>
                          <a:latin typeface="JetBrains Mono" pitchFamily="34" charset="0"/>
                          <a:ea typeface="JetBrains Mono" pitchFamily="34" charset="-122"/>
                          <a:cs typeface="JetBrains Mono" pitchFamily="34" charset="-120"/>
                        </a:rPr>
                        <a:t>32</a:t>
                      </a:r>
                      <a:endParaRPr lang="en-US" sz="1250" dirty="0">
                        <a:latin typeface="JetBrains Mono" charset="0"/>
                        <a:ea typeface="JetBrains Mono" charset="0"/>
                        <a:cs typeface="JetBrains Mono" charset="0"/>
                      </a:endParaRPr>
                    </a:p>
                  </a:txBody>
                  <a:tcPr marL="55563" marR="55563" marT="55563" marB="55563"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tcPr>
                </a:tc>
              </a:tr>
              <a:tr h="346075">
                <a:tc>
                  <a:txBody>
                    <a:bodyPr/>
                    <a:lstStyle/>
                    <a:p>
                      <a:pPr indent="0" marL="0">
                        <a:lnSpc>
                          <a:spcPts val="1750"/>
                        </a:lnSpc>
                        <a:buNone/>
                      </a:pPr>
                      <a:r>
                        <a:rPr lang="en-US" sz="1250" dirty="0">
                          <a:solidFill>
                            <a:srgbClr val="1C2530"/>
                          </a:solidFill>
                          <a:latin typeface="JetBrains Mono" pitchFamily="34" charset="0"/>
                          <a:ea typeface="JetBrains Mono" pitchFamily="34" charset="-122"/>
                          <a:cs typeface="JetBrains Mono" pitchFamily="34" charset="-120"/>
                        </a:rPr>
                        <a:t>head_count_kv</a:t>
                      </a:r>
                      <a:endParaRPr lang="en-US" sz="1250" dirty="0">
                        <a:latin typeface="JetBrains Mono" charset="0"/>
                        <a:ea typeface="JetBrains Mono" charset="0"/>
                        <a:cs typeface="JetBrains Mono" charset="0"/>
                      </a:endParaRPr>
                    </a:p>
                  </a:txBody>
                  <a:tcPr marL="55563" marR="55563" marT="55563" marB="55563"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tcPr>
                </a:tc>
                <a:tc>
                  <a:txBody>
                    <a:bodyPr/>
                    <a:lstStyle/>
                    <a:p>
                      <a:pPr indent="0" marL="0">
                        <a:lnSpc>
                          <a:spcPts val="1750"/>
                        </a:lnSpc>
                        <a:buNone/>
                      </a:pPr>
                      <a:r>
                        <a:rPr lang="en-US" sz="1250" dirty="0">
                          <a:solidFill>
                            <a:srgbClr val="1C2530"/>
                          </a:solidFill>
                          <a:latin typeface="JetBrains Mono" pitchFamily="34" charset="0"/>
                          <a:ea typeface="JetBrains Mono" pitchFamily="34" charset="-122"/>
                          <a:cs typeface="JetBrains Mono" pitchFamily="34" charset="-120"/>
                        </a:rPr>
                        <a:t>4</a:t>
                      </a:r>
                      <a:endParaRPr lang="en-US" sz="1250" dirty="0">
                        <a:latin typeface="JetBrains Mono" charset="0"/>
                        <a:ea typeface="JetBrains Mono" charset="0"/>
                        <a:cs typeface="JetBrains Mono" charset="0"/>
                      </a:endParaRPr>
                    </a:p>
                  </a:txBody>
                  <a:tcPr marL="55563" marR="55563" marT="55563" marB="55563"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tcPr>
                </a:tc>
              </a:tr>
              <a:tr h="346075">
                <a:tc>
                  <a:txBody>
                    <a:bodyPr/>
                    <a:lstStyle/>
                    <a:p>
                      <a:pPr indent="0" marL="0">
                        <a:lnSpc>
                          <a:spcPts val="1750"/>
                        </a:lnSpc>
                        <a:buNone/>
                      </a:pPr>
                      <a:r>
                        <a:rPr lang="en-US" sz="1250" dirty="0">
                          <a:solidFill>
                            <a:srgbClr val="1C2530"/>
                          </a:solidFill>
                          <a:latin typeface="JetBrains Mono" pitchFamily="34" charset="0"/>
                          <a:ea typeface="JetBrains Mono" pitchFamily="34" charset="-122"/>
                          <a:cs typeface="JetBrains Mono" pitchFamily="34" charset="-120"/>
                        </a:rPr>
                        <a:t>key_length</a:t>
                      </a:r>
                      <a:endParaRPr lang="en-US" sz="1250" dirty="0">
                        <a:latin typeface="JetBrains Mono" charset="0"/>
                        <a:ea typeface="JetBrains Mono" charset="0"/>
                        <a:cs typeface="JetBrains Mono" charset="0"/>
                      </a:endParaRPr>
                    </a:p>
                  </a:txBody>
                  <a:tcPr marL="55563" marR="55563" marT="55563" marB="55563"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tcPr>
                </a:tc>
                <a:tc>
                  <a:txBody>
                    <a:bodyPr/>
                    <a:lstStyle/>
                    <a:p>
                      <a:pPr indent="0" marL="0">
                        <a:lnSpc>
                          <a:spcPts val="1750"/>
                        </a:lnSpc>
                        <a:buNone/>
                      </a:pPr>
                      <a:r>
                        <a:rPr lang="en-US" sz="1250" dirty="0">
                          <a:solidFill>
                            <a:srgbClr val="1C2530"/>
                          </a:solidFill>
                          <a:latin typeface="JetBrains Mono" pitchFamily="34" charset="0"/>
                          <a:ea typeface="JetBrains Mono" pitchFamily="34" charset="-122"/>
                          <a:cs typeface="JetBrains Mono" pitchFamily="34" charset="-120"/>
                        </a:rPr>
                        <a:t>128</a:t>
                      </a:r>
                      <a:endParaRPr lang="en-US" sz="1250" dirty="0">
                        <a:latin typeface="JetBrains Mono" charset="0"/>
                        <a:ea typeface="JetBrains Mono" charset="0"/>
                        <a:cs typeface="JetBrains Mono" charset="0"/>
                      </a:endParaRPr>
                    </a:p>
                  </a:txBody>
                  <a:tcPr marL="55563" marR="55563" marT="55563" marB="55563"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tcPr>
                </a:tc>
              </a:tr>
              <a:tr h="346075">
                <a:tc>
                  <a:txBody>
                    <a:bodyPr/>
                    <a:lstStyle/>
                    <a:p>
                      <a:pPr indent="0" marL="0">
                        <a:lnSpc>
                          <a:spcPts val="1750"/>
                        </a:lnSpc>
                        <a:buNone/>
                      </a:pPr>
                      <a:r>
                        <a:rPr lang="en-US" sz="1250" dirty="0">
                          <a:solidFill>
                            <a:srgbClr val="1C2530"/>
                          </a:solidFill>
                          <a:latin typeface="JetBrains Mono" pitchFamily="34" charset="0"/>
                          <a:ea typeface="JetBrains Mono" pitchFamily="34" charset="-122"/>
                          <a:cs typeface="JetBrains Mono" pitchFamily="34" charset="-120"/>
                        </a:rPr>
                        <a:t>value_length</a:t>
                      </a:r>
                      <a:endParaRPr lang="en-US" sz="1250" dirty="0">
                        <a:latin typeface="JetBrains Mono" charset="0"/>
                        <a:ea typeface="JetBrains Mono" charset="0"/>
                        <a:cs typeface="JetBrains Mono" charset="0"/>
                      </a:endParaRPr>
                    </a:p>
                  </a:txBody>
                  <a:tcPr marL="55563" marR="55563" marT="55563" marB="55563"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tcPr>
                </a:tc>
                <a:tc>
                  <a:txBody>
                    <a:bodyPr/>
                    <a:lstStyle/>
                    <a:p>
                      <a:pPr indent="0" marL="0">
                        <a:lnSpc>
                          <a:spcPts val="1750"/>
                        </a:lnSpc>
                        <a:buNone/>
                      </a:pPr>
                      <a:r>
                        <a:rPr lang="en-US" sz="1250" dirty="0">
                          <a:solidFill>
                            <a:srgbClr val="1C2530"/>
                          </a:solidFill>
                          <a:latin typeface="JetBrains Mono" pitchFamily="34" charset="0"/>
                          <a:ea typeface="JetBrains Mono" pitchFamily="34" charset="-122"/>
                          <a:cs typeface="JetBrains Mono" pitchFamily="34" charset="-120"/>
                        </a:rPr>
                        <a:t>128</a:t>
                      </a:r>
                      <a:endParaRPr lang="en-US" sz="1250" dirty="0">
                        <a:latin typeface="JetBrains Mono" charset="0"/>
                        <a:ea typeface="JetBrains Mono" charset="0"/>
                        <a:cs typeface="JetBrains Mono" charset="0"/>
                      </a:endParaRPr>
                    </a:p>
                  </a:txBody>
                  <a:tcPr marL="55563" marR="55563" marT="55563" marB="55563"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tcPr>
                </a:tc>
              </a:tr>
            </a:tbl>
          </a:graphicData>
        </a:graphic>
      </p:graphicFrame>
      <p:sp>
        <p:nvSpPr>
          <p:cNvPr id="6" name="Text 2"/>
          <p:cNvSpPr/>
          <p:nvPr/>
        </p:nvSpPr>
        <p:spPr>
          <a:xfrm>
            <a:off x="7425267" y="3409290"/>
            <a:ext cx="4072551"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C2530"/>
                </a:solidFill>
                <a:latin typeface="IBM Plex Sans" pitchFamily="34" charset="0"/>
                <a:ea typeface="IBM Plex Sans" pitchFamily="34" charset="-122"/>
                <a:cs typeface="IBM Plex Sans" pitchFamily="34" charset="-120"/>
              </a:rPr>
              <a:t>Why fewer key and value heads?</a:t>
            </a:r>
            <a:endParaRPr lang="en-US" sz="1500" dirty="0"/>
          </a:p>
        </p:txBody>
      </p:sp>
      <p:sp>
        <p:nvSpPr>
          <p:cNvPr id="7" name="Text 3"/>
          <p:cNvSpPr/>
          <p:nvPr/>
        </p:nvSpPr>
        <p:spPr>
          <a:xfrm>
            <a:off x="7425267" y="3790290"/>
            <a:ext cx="4072551" cy="914400"/>
          </a:xfrm>
          <a:prstGeom prst="rect">
            <a:avLst/>
          </a:prstGeom>
          <a:noFill/>
          <a:ln/>
        </p:spPr>
        <p:txBody>
          <a:bodyPr wrap="square" lIns="0" tIns="0" rIns="0" bIns="0" rtlCol="0" anchor="t">
            <a:normAutofit/>
          </a:bodyPr>
          <a:lstStyle/>
          <a:p>
            <a:pPr algn="l" indent="0" marL="0">
              <a:lnSpc>
                <a:spcPts val="1750"/>
              </a:lnSpc>
              <a:buNone/>
            </a:pPr>
            <a:r>
              <a:rPr lang="en-US" sz="1250" dirty="0">
                <a:solidFill>
                  <a:srgbClr val="4A5057"/>
                </a:solidFill>
                <a:latin typeface="IBM Plex Sans" pitchFamily="34" charset="0"/>
                <a:ea typeface="IBM Plex Sans" pitchFamily="34" charset="-122"/>
                <a:cs typeface="IBM Plex Sans" pitchFamily="34" charset="-120"/>
              </a:rPr>
              <a:t>During generation the model caches every past token's keys and values. With 4 heads instead of 32 that cache is 8 times smaller, which is what makes a 262,144-token context fit in memory.</a:t>
            </a:r>
            <a:endParaRPr lang="en-US" sz="1250" dirty="0"/>
          </a:p>
        </p:txBody>
      </p:sp>
      <p:sp>
        <p:nvSpPr>
          <p:cNvPr id="8" name="Text 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7F86"/>
                </a:solidFill>
                <a:latin typeface="IBM Plex Sans" pitchFamily="34" charset="0"/>
                <a:ea typeface="IBM Plex Sans" pitchFamily="34" charset="-122"/>
                <a:cs typeface="IBM Plex Sans" pitchFamily="34" charset="-120"/>
              </a:rPr>
              <a:t>Qwen3-Coder-30B-A3B-Instruct · qwen3-coder-30b.gguf · rendered in Netron 9.2.8</a:t>
            </a:r>
            <a:endParaRPr lang="en-US" sz="1200" dirty="0"/>
          </a:p>
        </p:txBody>
      </p:sp>
      <p:sp>
        <p:nvSpPr>
          <p:cNvPr id="9" name="Text 5"/>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A7F86"/>
                </a:solidFill>
                <a:latin typeface="IBM Plex Sans" pitchFamily="34" charset="0"/>
                <a:ea typeface="IBM Plex Sans" pitchFamily="34" charset="-122"/>
                <a:cs typeface="IBM Plex Sans" pitchFamily="34" charset="-120"/>
              </a:rPr>
              <a:t>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800" y="812800"/>
            <a:ext cx="10883392" cy="472414"/>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1C2530"/>
                </a:solidFill>
                <a:latin typeface="IBM Plex Sans" pitchFamily="34" charset="0"/>
                <a:ea typeface="IBM Plex Sans" pitchFamily="34" charset="-122"/>
                <a:cs typeface="IBM Plex Sans" pitchFamily="34" charset="-120"/>
              </a:rPr>
              <a:t>Step 3. The feed-forward layer, split into 128 experts</a:t>
            </a:r>
            <a:endParaRPr lang="en-US" sz="3200" dirty="0"/>
          </a:p>
        </p:txBody>
      </p:sp>
      <p:sp>
        <p:nvSpPr>
          <p:cNvPr id="3" name="Shape 1"/>
          <p:cNvSpPr/>
          <p:nvPr/>
        </p:nvSpPr>
        <p:spPr>
          <a:xfrm>
            <a:off x="815975" y="1491593"/>
            <a:ext cx="5539317" cy="3062817"/>
          </a:xfrm>
          <a:prstGeom prst="roundRect">
            <a:avLst>
              <a:gd name="adj" fmla="val 3214"/>
            </a:avLst>
          </a:prstGeom>
          <a:solidFill>
            <a:srgbClr val="FDFCFA"/>
          </a:solidFill>
          <a:ln w="6350">
            <a:solidFill>
              <a:srgbClr val="D9D4C7"/>
            </a:solidFill>
            <a:prstDash val="solid"/>
          </a:ln>
        </p:spPr>
      </p:sp>
      <p:pic>
        <p:nvPicPr>
          <p:cNvPr id="4" name="Image 0" descr="Netron nodes: RMS_NORM, MUL_MAT router ffn_gate_inp 2048 by 128, then MUL_MAT_ID ffn_gate_exps and ffn_up_exps 2048 by 768 by 128, then MUL_MAT_ID ffn_down_exps 768 by 2048 by 128">    </p:cNvPr>
          <p:cNvPicPr>
            <a:picLocks noChangeAspect="1"/>
          </p:cNvPicPr>
          <p:nvPr/>
        </p:nvPicPr>
        <p:blipFill>
          <a:blip r:embed="rId1"/>
          <a:srcRect l="0" r="0" t="0" b="0"/>
          <a:stretch/>
        </p:blipFill>
        <p:spPr>
          <a:xfrm>
            <a:off x="918633" y="1594247"/>
            <a:ext cx="5334000" cy="2857500"/>
          </a:xfrm>
          <a:prstGeom prst="rect">
            <a:avLst/>
          </a:prstGeom>
        </p:spPr>
      </p:pic>
      <p:sp>
        <p:nvSpPr>
          <p:cNvPr id="5" name="Shape 2"/>
          <p:cNvSpPr/>
          <p:nvPr/>
        </p:nvSpPr>
        <p:spPr>
          <a:xfrm>
            <a:off x="6663267" y="1488418"/>
            <a:ext cx="4715933" cy="932061"/>
          </a:xfrm>
          <a:prstGeom prst="roundRect">
            <a:avLst>
              <a:gd name="adj" fmla="val 5450"/>
            </a:avLst>
          </a:prstGeom>
          <a:solidFill>
            <a:srgbClr val="FDFCFA"/>
          </a:solidFill>
          <a:ln/>
        </p:spPr>
      </p:sp>
      <p:sp>
        <p:nvSpPr>
          <p:cNvPr id="6" name="Shape 3"/>
          <p:cNvSpPr/>
          <p:nvPr/>
        </p:nvSpPr>
        <p:spPr>
          <a:xfrm>
            <a:off x="6688667" y="1488418"/>
            <a:ext cx="0" cy="932061"/>
          </a:xfrm>
          <a:prstGeom prst="line">
            <a:avLst/>
          </a:prstGeom>
          <a:noFill/>
          <a:ln w="50800">
            <a:solidFill>
              <a:srgbClr val="1C2530"/>
            </a:solidFill>
            <a:prstDash val="solid"/>
          </a:ln>
        </p:spPr>
      </p:sp>
      <p:sp>
        <p:nvSpPr>
          <p:cNvPr id="7" name="Text 4"/>
          <p:cNvSpPr/>
          <p:nvPr/>
        </p:nvSpPr>
        <p:spPr>
          <a:xfrm>
            <a:off x="6866467" y="1615418"/>
            <a:ext cx="4491143"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1C2530"/>
                </a:solidFill>
                <a:latin typeface="JetBrains Mono" pitchFamily="34" charset="0"/>
                <a:ea typeface="JetBrains Mono" pitchFamily="34" charset="-122"/>
                <a:cs typeface="JetBrains Mono" pitchFamily="34" charset="-120"/>
              </a:rPr>
              <a:t>MUL_MAT ffn_gate_inp 〈2048×128〉</a:t>
            </a:r>
            <a:endParaRPr lang="en-US" sz="1200" dirty="0"/>
          </a:p>
        </p:txBody>
      </p:sp>
      <p:sp>
        <p:nvSpPr>
          <p:cNvPr id="8" name="Text 5"/>
          <p:cNvSpPr/>
          <p:nvPr/>
        </p:nvSpPr>
        <p:spPr>
          <a:xfrm>
            <a:off x="6866467" y="1866838"/>
            <a:ext cx="4491143"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057"/>
                </a:solidFill>
                <a:latin typeface="IBM Plex Sans" pitchFamily="34" charset="0"/>
                <a:ea typeface="IBM Plex Sans" pitchFamily="34" charset="-122"/>
                <a:cs typeface="IBM Plex Sans" pitchFamily="34" charset="-120"/>
              </a:rPr>
              <a:t>The router. It scores the token against all 128 experts and keeps the top 8.</a:t>
            </a:r>
            <a:endParaRPr lang="en-US" sz="1200" dirty="0"/>
          </a:p>
        </p:txBody>
      </p:sp>
      <p:sp>
        <p:nvSpPr>
          <p:cNvPr id="9" name="Shape 6"/>
          <p:cNvSpPr/>
          <p:nvPr/>
        </p:nvSpPr>
        <p:spPr>
          <a:xfrm>
            <a:off x="6663267" y="2534779"/>
            <a:ext cx="4715933" cy="1145381"/>
          </a:xfrm>
          <a:prstGeom prst="roundRect">
            <a:avLst>
              <a:gd name="adj" fmla="val 4435"/>
            </a:avLst>
          </a:prstGeom>
          <a:solidFill>
            <a:srgbClr val="FDFCFA"/>
          </a:solidFill>
          <a:ln/>
        </p:spPr>
      </p:sp>
      <p:sp>
        <p:nvSpPr>
          <p:cNvPr id="10" name="Shape 7"/>
          <p:cNvSpPr/>
          <p:nvPr/>
        </p:nvSpPr>
        <p:spPr>
          <a:xfrm>
            <a:off x="6688667" y="2534779"/>
            <a:ext cx="0" cy="1145381"/>
          </a:xfrm>
          <a:prstGeom prst="line">
            <a:avLst/>
          </a:prstGeom>
          <a:noFill/>
          <a:ln w="50800">
            <a:solidFill>
              <a:srgbClr val="1C2530"/>
            </a:solidFill>
            <a:prstDash val="solid"/>
          </a:ln>
        </p:spPr>
      </p:sp>
      <p:sp>
        <p:nvSpPr>
          <p:cNvPr id="11" name="Text 8"/>
          <p:cNvSpPr/>
          <p:nvPr/>
        </p:nvSpPr>
        <p:spPr>
          <a:xfrm>
            <a:off x="6866467" y="2661779"/>
            <a:ext cx="4491143"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1C2530"/>
                </a:solidFill>
                <a:latin typeface="JetBrains Mono" pitchFamily="34" charset="0"/>
                <a:ea typeface="JetBrains Mono" pitchFamily="34" charset="-122"/>
                <a:cs typeface="JetBrains Mono" pitchFamily="34" charset="-120"/>
              </a:rPr>
              <a:t>MUL_MAT_ID gate, up 〈2048×768×128〉</a:t>
            </a:r>
            <a:endParaRPr lang="en-US" sz="1200" dirty="0"/>
          </a:p>
        </p:txBody>
      </p:sp>
      <p:sp>
        <p:nvSpPr>
          <p:cNvPr id="12" name="Text 9"/>
          <p:cNvSpPr/>
          <p:nvPr/>
        </p:nvSpPr>
        <p:spPr>
          <a:xfrm>
            <a:off x="6866467" y="2913199"/>
            <a:ext cx="4491143"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057"/>
                </a:solidFill>
                <a:latin typeface="IBM Plex Sans" pitchFamily="34" charset="0"/>
                <a:ea typeface="IBM Plex Sans" pitchFamily="34" charset="-122"/>
                <a:cs typeface="IBM Plex Sans" pitchFamily="34" charset="-120"/>
              </a:rPr>
              <a:t>128 small networks stacked in one tensor. The ID means only the chosen 8 run. Each widens the vector to 768 and applies a gate.</a:t>
            </a:r>
            <a:endParaRPr lang="en-US" sz="1200" dirty="0"/>
          </a:p>
        </p:txBody>
      </p:sp>
      <p:sp>
        <p:nvSpPr>
          <p:cNvPr id="13" name="Shape 10"/>
          <p:cNvSpPr/>
          <p:nvPr/>
        </p:nvSpPr>
        <p:spPr>
          <a:xfrm>
            <a:off x="6663267" y="3794460"/>
            <a:ext cx="4715933" cy="932061"/>
          </a:xfrm>
          <a:prstGeom prst="roundRect">
            <a:avLst>
              <a:gd name="adj" fmla="val 5450"/>
            </a:avLst>
          </a:prstGeom>
          <a:solidFill>
            <a:srgbClr val="FDFCFA"/>
          </a:solidFill>
          <a:ln/>
        </p:spPr>
      </p:sp>
      <p:sp>
        <p:nvSpPr>
          <p:cNvPr id="14" name="Shape 11"/>
          <p:cNvSpPr/>
          <p:nvPr/>
        </p:nvSpPr>
        <p:spPr>
          <a:xfrm>
            <a:off x="6688667" y="3794460"/>
            <a:ext cx="0" cy="932061"/>
          </a:xfrm>
          <a:prstGeom prst="line">
            <a:avLst/>
          </a:prstGeom>
          <a:noFill/>
          <a:ln w="50800">
            <a:solidFill>
              <a:srgbClr val="1C2530"/>
            </a:solidFill>
            <a:prstDash val="solid"/>
          </a:ln>
        </p:spPr>
      </p:sp>
      <p:sp>
        <p:nvSpPr>
          <p:cNvPr id="15" name="Text 12"/>
          <p:cNvSpPr/>
          <p:nvPr/>
        </p:nvSpPr>
        <p:spPr>
          <a:xfrm>
            <a:off x="6866467" y="3921460"/>
            <a:ext cx="4491143"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1C2530"/>
                </a:solidFill>
                <a:latin typeface="JetBrains Mono" pitchFamily="34" charset="0"/>
                <a:ea typeface="JetBrains Mono" pitchFamily="34" charset="-122"/>
                <a:cs typeface="JetBrains Mono" pitchFamily="34" charset="-120"/>
              </a:rPr>
              <a:t>MUL_MAT_ID down 〈768×2048×128〉</a:t>
            </a:r>
            <a:endParaRPr lang="en-US" sz="1200" dirty="0"/>
          </a:p>
        </p:txBody>
      </p:sp>
      <p:sp>
        <p:nvSpPr>
          <p:cNvPr id="16" name="Text 13"/>
          <p:cNvSpPr/>
          <p:nvPr/>
        </p:nvSpPr>
        <p:spPr>
          <a:xfrm>
            <a:off x="6866467" y="4172880"/>
            <a:ext cx="4491143"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057"/>
                </a:solidFill>
                <a:latin typeface="IBM Plex Sans" pitchFamily="34" charset="0"/>
                <a:ea typeface="IBM Plex Sans" pitchFamily="34" charset="-122"/>
                <a:cs typeface="IBM Plex Sans" pitchFamily="34" charset="-120"/>
              </a:rPr>
              <a:t>Projects back to 2048. The 8 results are weighted by the router and summed into the stream.</a:t>
            </a:r>
            <a:endParaRPr lang="en-US" sz="1200" dirty="0"/>
          </a:p>
        </p:txBody>
      </p:sp>
      <p:sp>
        <p:nvSpPr>
          <p:cNvPr id="17" name="Shape 14"/>
          <p:cNvSpPr/>
          <p:nvPr/>
        </p:nvSpPr>
        <p:spPr>
          <a:xfrm>
            <a:off x="812800" y="4955121"/>
            <a:ext cx="10566400" cy="777214"/>
          </a:xfrm>
          <a:prstGeom prst="roundRect">
            <a:avLst>
              <a:gd name="adj" fmla="val 9804"/>
            </a:avLst>
          </a:prstGeom>
          <a:solidFill>
            <a:srgbClr val="1C2530"/>
          </a:solidFill>
          <a:ln/>
        </p:spPr>
      </p:sp>
      <p:sp>
        <p:nvSpPr>
          <p:cNvPr id="18" name="Text 15"/>
          <p:cNvSpPr/>
          <p:nvPr/>
        </p:nvSpPr>
        <p:spPr>
          <a:xfrm>
            <a:off x="1016000" y="5094821"/>
            <a:ext cx="10464800" cy="52321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4F1EA"/>
                </a:solidFill>
                <a:latin typeface="IBM Plex Sans" pitchFamily="34" charset="0"/>
                <a:ea typeface="IBM Plex Sans" pitchFamily="34" charset="-122"/>
                <a:cs typeface="IBM Plex Sans" pitchFamily="34" charset="-120"/>
              </a:rPr>
              <a:t>This is the whole trick behind 30B-A3B: all 30 billion parameters live on disk, but any single token only touches about 3 billion of them. A dense model would have one big MUL_MAT here instead.</a:t>
            </a:r>
            <a:endParaRPr lang="en-US" sz="1400" dirty="0"/>
          </a:p>
        </p:txBody>
      </p:sp>
      <p:sp>
        <p:nvSpPr>
          <p:cNvPr id="19" name="Text 16"/>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7F86"/>
                </a:solidFill>
                <a:latin typeface="IBM Plex Sans" pitchFamily="34" charset="0"/>
                <a:ea typeface="IBM Plex Sans" pitchFamily="34" charset="-122"/>
                <a:cs typeface="IBM Plex Sans" pitchFamily="34" charset="-120"/>
              </a:rPr>
              <a:t>Qwen3-Coder-30B-A3B-Instruct · qwen3-coder-30b.gguf · rendered in Netron 9.2.8</a:t>
            </a:r>
            <a:endParaRPr lang="en-US" sz="1200" dirty="0"/>
          </a:p>
        </p:txBody>
      </p:sp>
      <p:sp>
        <p:nvSpPr>
          <p:cNvPr id="20" name="Text 17"/>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A7F86"/>
                </a:solidFill>
                <a:latin typeface="IBM Plex Sans" pitchFamily="34" charset="0"/>
                <a:ea typeface="IBM Plex Sans" pitchFamily="34" charset="-122"/>
                <a:cs typeface="IBM Plex Sans" pitchFamily="34" charset="-120"/>
              </a:rPr>
              <a:t>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800" y="812800"/>
            <a:ext cx="10883392" cy="472414"/>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1C2530"/>
                </a:solidFill>
                <a:latin typeface="IBM Plex Sans" pitchFamily="34" charset="0"/>
                <a:ea typeface="IBM Plex Sans" pitchFamily="34" charset="-122"/>
                <a:cs typeface="IBM Plex Sans" pitchFamily="34" charset="-120"/>
              </a:rPr>
              <a:t>Step 4. The same block, 48 times in a row</a:t>
            </a:r>
            <a:endParaRPr lang="en-US" sz="3200" dirty="0"/>
          </a:p>
        </p:txBody>
      </p:sp>
      <p:sp>
        <p:nvSpPr>
          <p:cNvPr id="3" name="Shape 1"/>
          <p:cNvSpPr/>
          <p:nvPr/>
        </p:nvSpPr>
        <p:spPr>
          <a:xfrm>
            <a:off x="815975" y="1516993"/>
            <a:ext cx="5742517" cy="4015317"/>
          </a:xfrm>
          <a:prstGeom prst="roundRect">
            <a:avLst>
              <a:gd name="adj" fmla="val 2451"/>
            </a:avLst>
          </a:prstGeom>
          <a:solidFill>
            <a:srgbClr val="FDFCFA"/>
          </a:solidFill>
          <a:ln w="6350">
            <a:solidFill>
              <a:srgbClr val="D9D4C7"/>
            </a:solidFill>
            <a:prstDash val="solid"/>
          </a:ln>
        </p:spPr>
      </p:sp>
      <p:pic>
        <p:nvPicPr>
          <p:cNvPr id="4" name="Image 0" descr="Netron zoomed far out: a tall column of identical transformer blocks repeating down the screen">    </p:cNvPr>
          <p:cNvPicPr>
            <a:picLocks noChangeAspect="1"/>
          </p:cNvPicPr>
          <p:nvPr/>
        </p:nvPicPr>
        <p:blipFill>
          <a:blip r:embed="rId1"/>
          <a:srcRect l="0" r="0" t="0" b="0"/>
          <a:stretch/>
        </p:blipFill>
        <p:spPr>
          <a:xfrm>
            <a:off x="918633" y="1619647"/>
            <a:ext cx="990600" cy="3810000"/>
          </a:xfrm>
          <a:prstGeom prst="rect">
            <a:avLst/>
          </a:prstGeom>
        </p:spPr>
      </p:pic>
      <p:pic>
        <p:nvPicPr>
          <p:cNvPr id="5" name="Image 1" descr="One block at readable zoom: norm, attention, add, norm, router, experts, add">    </p:cNvPr>
          <p:cNvPicPr>
            <a:picLocks noChangeAspect="1"/>
          </p:cNvPicPr>
          <p:nvPr/>
        </p:nvPicPr>
        <p:blipFill>
          <a:blip r:embed="rId2"/>
          <a:srcRect l="0" r="0" t="-22" b="-22"/>
          <a:stretch/>
        </p:blipFill>
        <p:spPr>
          <a:xfrm>
            <a:off x="2061633" y="1619647"/>
            <a:ext cx="4394200" cy="3810000"/>
          </a:xfrm>
          <a:prstGeom prst="rect">
            <a:avLst/>
          </a:prstGeom>
        </p:spPr>
      </p:pic>
      <p:sp>
        <p:nvSpPr>
          <p:cNvPr id="6" name="Text 2"/>
          <p:cNvSpPr/>
          <p:nvPr/>
        </p:nvSpPr>
        <p:spPr>
          <a:xfrm>
            <a:off x="6866467" y="1513818"/>
            <a:ext cx="4648115" cy="1019704"/>
          </a:xfrm>
          <a:prstGeom prst="rect">
            <a:avLst/>
          </a:prstGeom>
          <a:noFill/>
          <a:ln/>
        </p:spPr>
        <p:txBody>
          <a:bodyPr wrap="square" lIns="0" tIns="0" rIns="0" bIns="0" rtlCol="0" anchor="t">
            <a:normAutofit/>
          </a:bodyPr>
          <a:lstStyle/>
          <a:p>
            <a:pPr algn="l" indent="0" marL="0">
              <a:lnSpc>
                <a:spcPts val="1958"/>
              </a:lnSpc>
              <a:buNone/>
            </a:pPr>
            <a:r>
              <a:rPr lang="en-US" sz="1350" dirty="0">
                <a:solidFill>
                  <a:srgbClr val="4A5057"/>
                </a:solidFill>
                <a:latin typeface="IBM Plex Sans" pitchFamily="34" charset="0"/>
                <a:ea typeface="IBM Plex Sans" pitchFamily="34" charset="-122"/>
                <a:cs typeface="IBM Plex Sans" pitchFamily="34" charset="-120"/>
              </a:rPr>
              <a:t>Zoomed out, the graph is a single column of identical blocks. Each has the same structure but its own weights. Block 0 sees raw embeddings, block 47 sees a vector every earlier block has already edited.</a:t>
            </a:r>
            <a:endParaRPr lang="en-US" sz="1350" dirty="0"/>
          </a:p>
        </p:txBody>
      </p:sp>
      <p:sp>
        <p:nvSpPr>
          <p:cNvPr id="7" name="Shape 3"/>
          <p:cNvSpPr/>
          <p:nvPr/>
        </p:nvSpPr>
        <p:spPr>
          <a:xfrm>
            <a:off x="6869642" y="2663695"/>
            <a:ext cx="4506383" cy="1282171"/>
          </a:xfrm>
          <a:prstGeom prst="roundRect">
            <a:avLst>
              <a:gd name="adj" fmla="val 5695"/>
            </a:avLst>
          </a:prstGeom>
          <a:solidFill>
            <a:srgbClr val="FDFCFA"/>
          </a:solidFill>
          <a:ln w="6350">
            <a:solidFill>
              <a:srgbClr val="D9D4C7"/>
            </a:solidFill>
            <a:prstDash val="solid"/>
          </a:ln>
        </p:spPr>
      </p:sp>
      <p:sp>
        <p:nvSpPr>
          <p:cNvPr id="8" name="Text 4"/>
          <p:cNvSpPr/>
          <p:nvPr/>
        </p:nvSpPr>
        <p:spPr>
          <a:xfrm>
            <a:off x="7048500" y="2817155"/>
            <a:ext cx="4273127" cy="1000654"/>
          </a:xfrm>
          <a:prstGeom prst="rect">
            <a:avLst/>
          </a:prstGeom>
          <a:noFill/>
          <a:ln/>
        </p:spPr>
        <p:txBody>
          <a:bodyPr wrap="square" lIns="0" tIns="0" rIns="0" bIns="0" rtlCol="0" anchor="t">
            <a:normAutofit/>
          </a:bodyPr>
          <a:lstStyle/>
          <a:p>
            <a:pPr algn="l" indent="0" marL="0">
              <a:lnSpc>
                <a:spcPts val="1920"/>
              </a:lnSpc>
              <a:buNone/>
            </a:pPr>
            <a:r>
              <a:rPr lang="en-US" sz="1200" dirty="0">
                <a:solidFill>
                  <a:srgbClr val="1C2530"/>
                </a:solidFill>
                <a:latin typeface="JetBrains Mono" pitchFamily="34" charset="0"/>
                <a:ea typeface="JetBrains Mono" pitchFamily="34" charset="-122"/>
                <a:cs typeface="JetBrains Mono" pitchFamily="34" charset="-120"/>
              </a:rPr>
              <a:t>blk.0.attn_q.weight</a:t>
            </a:r>
            <a:endParaRPr lang="en-US" sz="1200" dirty="0"/>
          </a:p>
          <a:p>
            <a:pPr algn="l" indent="0" marL="0">
              <a:lnSpc>
                <a:spcPts val="1920"/>
              </a:lnSpc>
              <a:buNone/>
            </a:pPr>
            <a:r>
              <a:rPr lang="en-US" sz="1200" dirty="0">
                <a:solidFill>
                  <a:srgbClr val="1C2530"/>
                </a:solidFill>
                <a:latin typeface="JetBrains Mono" pitchFamily="34" charset="0"/>
                <a:ea typeface="JetBrains Mono" pitchFamily="34" charset="-122"/>
                <a:cs typeface="JetBrains Mono" pitchFamily="34" charset="-120"/>
              </a:rPr>
              <a:t>blk.1.attn_q.weight</a:t>
            </a:r>
            <a:endParaRPr lang="en-US" sz="1200" dirty="0"/>
          </a:p>
          <a:p>
            <a:pPr algn="l" indent="0" marL="0">
              <a:lnSpc>
                <a:spcPts val="1920"/>
              </a:lnSpc>
              <a:buNone/>
            </a:pPr>
            <a:r>
              <a:rPr lang="en-US" sz="1200" dirty="0">
                <a:solidFill>
                  <a:srgbClr val="1C2530"/>
                </a:solidFill>
                <a:latin typeface="JetBrains Mono" pitchFamily="34" charset="0"/>
                <a:ea typeface="JetBrains Mono" pitchFamily="34" charset="-122"/>
                <a:cs typeface="JetBrains Mono" pitchFamily="34" charset="-120"/>
              </a:rPr>
              <a:t>…</a:t>
            </a:r>
            <a:endParaRPr lang="en-US" sz="1200" dirty="0"/>
          </a:p>
          <a:p>
            <a:pPr algn="l" indent="0" marL="0">
              <a:lnSpc>
                <a:spcPts val="1920"/>
              </a:lnSpc>
              <a:buNone/>
            </a:pPr>
            <a:r>
              <a:rPr lang="en-US" sz="1200" dirty="0">
                <a:solidFill>
                  <a:srgbClr val="1C2530"/>
                </a:solidFill>
                <a:latin typeface="JetBrains Mono" pitchFamily="34" charset="0"/>
                <a:ea typeface="JetBrains Mono" pitchFamily="34" charset="-122"/>
                <a:cs typeface="JetBrains Mono" pitchFamily="34" charset="-120"/>
              </a:rPr>
              <a:t>blk.47.attn_q.weight</a:t>
            </a:r>
            <a:endParaRPr lang="en-US" sz="1200" dirty="0"/>
          </a:p>
        </p:txBody>
      </p:sp>
      <p:sp>
        <p:nvSpPr>
          <p:cNvPr id="9" name="Text 5"/>
          <p:cNvSpPr/>
          <p:nvPr/>
        </p:nvSpPr>
        <p:spPr>
          <a:xfrm>
            <a:off x="6866467" y="4101443"/>
            <a:ext cx="4648115" cy="1019704"/>
          </a:xfrm>
          <a:prstGeom prst="rect">
            <a:avLst/>
          </a:prstGeom>
          <a:noFill/>
          <a:ln/>
        </p:spPr>
        <p:txBody>
          <a:bodyPr wrap="square" lIns="0" tIns="0" rIns="0" bIns="0" rtlCol="0" anchor="t">
            <a:normAutofit/>
          </a:bodyPr>
          <a:lstStyle/>
          <a:p>
            <a:pPr algn="l" indent="0" marL="0">
              <a:lnSpc>
                <a:spcPts val="1958"/>
              </a:lnSpc>
              <a:buNone/>
            </a:pPr>
            <a:r>
              <a:rPr lang="en-US" sz="1350" dirty="0">
                <a:solidFill>
                  <a:srgbClr val="4A5057"/>
                </a:solidFill>
                <a:latin typeface="IBM Plex Sans" pitchFamily="34" charset="0"/>
                <a:ea typeface="IBM Plex Sans" pitchFamily="34" charset="-122"/>
                <a:cs typeface="IBM Plex Sans" pitchFamily="34" charset="-120"/>
              </a:rPr>
              <a:t>Depth is where behaviour emerges. Early blocks tend to handle syntax and local patterns, later blocks handle meaning and long-range structure. Nobody programs this; it is learned during training.</a:t>
            </a:r>
            <a:endParaRPr lang="en-US" sz="1350" dirty="0"/>
          </a:p>
        </p:txBody>
      </p:sp>
      <p:sp>
        <p:nvSpPr>
          <p:cNvPr id="10" name="Text 6"/>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7F86"/>
                </a:solidFill>
                <a:latin typeface="IBM Plex Sans" pitchFamily="34" charset="0"/>
                <a:ea typeface="IBM Plex Sans" pitchFamily="34" charset="-122"/>
                <a:cs typeface="IBM Plex Sans" pitchFamily="34" charset="-120"/>
              </a:rPr>
              <a:t>Qwen3-Coder-30B-A3B-Instruct · qwen3-coder-30b.gguf · rendered in Netron 9.2.8</a:t>
            </a:r>
            <a:endParaRPr lang="en-US" sz="1200" dirty="0"/>
          </a:p>
        </p:txBody>
      </p:sp>
      <p:sp>
        <p:nvSpPr>
          <p:cNvPr id="11" name="Text 7"/>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A7F86"/>
                </a:solidFill>
                <a:latin typeface="IBM Plex Sans" pitchFamily="34" charset="0"/>
                <a:ea typeface="IBM Plex Sans" pitchFamily="34" charset="-122"/>
                <a:cs typeface="IBM Plex Sans" pitchFamily="34" charset="-120"/>
              </a:rPr>
              <a:t>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800" y="812800"/>
            <a:ext cx="10883392" cy="472414"/>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1C2530"/>
                </a:solidFill>
                <a:latin typeface="IBM Plex Sans" pitchFamily="34" charset="0"/>
                <a:ea typeface="IBM Plex Sans" pitchFamily="34" charset="-122"/>
                <a:cs typeface="IBM Plex Sans" pitchFamily="34" charset="-120"/>
              </a:rPr>
              <a:t>Step 5. Vectors become a probability over every word</a:t>
            </a:r>
            <a:endParaRPr lang="en-US" sz="3200" dirty="0"/>
          </a:p>
        </p:txBody>
      </p:sp>
      <p:sp>
        <p:nvSpPr>
          <p:cNvPr id="3" name="Shape 1"/>
          <p:cNvSpPr/>
          <p:nvPr/>
        </p:nvSpPr>
        <p:spPr>
          <a:xfrm>
            <a:off x="815975" y="1516993"/>
            <a:ext cx="5031317" cy="3475567"/>
          </a:xfrm>
          <a:prstGeom prst="roundRect">
            <a:avLst>
              <a:gd name="adj" fmla="val 2832"/>
            </a:avLst>
          </a:prstGeom>
          <a:solidFill>
            <a:srgbClr val="FDFCFA"/>
          </a:solidFill>
          <a:ln w="6350">
            <a:solidFill>
              <a:srgbClr val="D9D4C7"/>
            </a:solidFill>
            <a:prstDash val="solid"/>
          </a:ln>
        </p:spPr>
      </p:sp>
      <p:pic>
        <p:nvPicPr>
          <p:cNvPr id="4" name="Image 0" descr="Bottom of the Netron graph: final ADD, RMS_NORM output_norm, MUL_MAT output weight 2048 by 151936, then back to tokenizer">    </p:cNvPr>
          <p:cNvPicPr>
            <a:picLocks noChangeAspect="1"/>
          </p:cNvPicPr>
          <p:nvPr/>
        </p:nvPicPr>
        <p:blipFill>
          <a:blip r:embed="rId1"/>
          <a:srcRect l="0" r="0" t="-16" b="-16"/>
          <a:stretch/>
        </p:blipFill>
        <p:spPr>
          <a:xfrm>
            <a:off x="918633" y="1619647"/>
            <a:ext cx="4826000" cy="3270250"/>
          </a:xfrm>
          <a:prstGeom prst="rect">
            <a:avLst/>
          </a:prstGeom>
        </p:spPr>
      </p:pic>
      <p:sp>
        <p:nvSpPr>
          <p:cNvPr id="5" name="Text 2"/>
          <p:cNvSpPr/>
          <p:nvPr/>
        </p:nvSpPr>
        <p:spPr>
          <a:xfrm>
            <a:off x="6155267" y="1513818"/>
            <a:ext cx="355600" cy="274307"/>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2F6F62"/>
                </a:solidFill>
                <a:latin typeface="JetBrains Mono" pitchFamily="34" charset="0"/>
                <a:ea typeface="JetBrains Mono" pitchFamily="34" charset="-122"/>
                <a:cs typeface="JetBrains Mono" pitchFamily="34" charset="-120"/>
              </a:rPr>
              <a:t>1</a:t>
            </a:r>
            <a:endParaRPr lang="en-US" sz="1400" dirty="0"/>
          </a:p>
        </p:txBody>
      </p:sp>
      <p:sp>
        <p:nvSpPr>
          <p:cNvPr id="6" name="Text 3"/>
          <p:cNvSpPr/>
          <p:nvPr/>
        </p:nvSpPr>
        <p:spPr>
          <a:xfrm>
            <a:off x="6587067" y="1513818"/>
            <a:ext cx="4935897" cy="469900"/>
          </a:xfrm>
          <a:prstGeom prst="rect">
            <a:avLst/>
          </a:prstGeom>
          <a:noFill/>
          <a:ln/>
        </p:spPr>
        <p:txBody>
          <a:bodyPr wrap="square" lIns="0" tIns="0" rIns="0" bIns="0" rtlCol="0" anchor="t">
            <a:normAutofit/>
          </a:bodyPr>
          <a:lstStyle/>
          <a:p>
            <a:pPr algn="l" indent="0" marL="0">
              <a:lnSpc>
                <a:spcPts val="1750"/>
              </a:lnSpc>
              <a:buNone/>
            </a:pPr>
            <a:r>
              <a:rPr lang="en-US" sz="1250" b="1" dirty="0">
                <a:solidFill>
                  <a:srgbClr val="4A5057"/>
                </a:solidFill>
                <a:latin typeface="IBM Plex Sans" pitchFamily="34" charset="0"/>
                <a:ea typeface="IBM Plex Sans" pitchFamily="34" charset="-122"/>
                <a:cs typeface="IBM Plex Sans" pitchFamily="34" charset="-120"/>
              </a:rPr>
              <a:t>Final RMS_NORM.</a:t>
            </a:r>
            <a:r>
              <a:rPr lang="en-US" sz="1250" dirty="0">
                <a:solidFill>
                  <a:srgbClr val="4A5057"/>
                </a:solidFill>
                <a:latin typeface="IBM Plex Sans" pitchFamily="34" charset="0"/>
                <a:ea typeface="IBM Plex Sans" pitchFamily="34" charset="-122"/>
                <a:cs typeface="IBM Plex Sans" pitchFamily="34" charset="-120"/>
              </a:rPr>
              <a:t> One last rescale of the residual stream after block 47.</a:t>
            </a:r>
            <a:endParaRPr lang="en-US" sz="1250" dirty="0"/>
          </a:p>
        </p:txBody>
      </p:sp>
      <p:sp>
        <p:nvSpPr>
          <p:cNvPr id="7" name="Text 4"/>
          <p:cNvSpPr/>
          <p:nvPr/>
        </p:nvSpPr>
        <p:spPr>
          <a:xfrm>
            <a:off x="6155267" y="2072618"/>
            <a:ext cx="355600" cy="274307"/>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2F6F62"/>
                </a:solidFill>
                <a:latin typeface="JetBrains Mono" pitchFamily="34" charset="0"/>
                <a:ea typeface="JetBrains Mono" pitchFamily="34" charset="-122"/>
                <a:cs typeface="JetBrains Mono" pitchFamily="34" charset="-120"/>
              </a:rPr>
              <a:t>2</a:t>
            </a:r>
            <a:endParaRPr lang="en-US" sz="1400" dirty="0"/>
          </a:p>
        </p:txBody>
      </p:sp>
      <p:sp>
        <p:nvSpPr>
          <p:cNvPr id="8" name="Text 5"/>
          <p:cNvSpPr/>
          <p:nvPr/>
        </p:nvSpPr>
        <p:spPr>
          <a:xfrm>
            <a:off x="6587067" y="2072618"/>
            <a:ext cx="4935897" cy="469900"/>
          </a:xfrm>
          <a:prstGeom prst="rect">
            <a:avLst/>
          </a:prstGeom>
          <a:noFill/>
          <a:ln/>
        </p:spPr>
        <p:txBody>
          <a:bodyPr wrap="square" lIns="0" tIns="0" rIns="0" bIns="0" rtlCol="0" anchor="t">
            <a:normAutofit/>
          </a:bodyPr>
          <a:lstStyle/>
          <a:p>
            <a:pPr algn="l" indent="0" marL="0">
              <a:lnSpc>
                <a:spcPts val="1750"/>
              </a:lnSpc>
              <a:buNone/>
            </a:pPr>
            <a:r>
              <a:rPr lang="en-US" sz="1250" b="1" dirty="0">
                <a:solidFill>
                  <a:srgbClr val="4A5057"/>
                </a:solidFill>
                <a:latin typeface="IBM Plex Sans" pitchFamily="34" charset="0"/>
                <a:ea typeface="IBM Plex Sans" pitchFamily="34" charset="-122"/>
                <a:cs typeface="IBM Plex Sans" pitchFamily="34" charset="-120"/>
              </a:rPr>
              <a:t>Output MUL_MAT, 2048 → 151,936.</a:t>
            </a:r>
            <a:r>
              <a:rPr lang="en-US" sz="1250" dirty="0">
                <a:solidFill>
                  <a:srgbClr val="4A5057"/>
                </a:solidFill>
                <a:latin typeface="IBM Plex Sans" pitchFamily="34" charset="0"/>
                <a:ea typeface="IBM Plex Sans" pitchFamily="34" charset="-122"/>
                <a:cs typeface="IBM Plex Sans" pitchFamily="34" charset="-120"/>
              </a:rPr>
              <a:t> The embedding table in reverse: one score, a logit, for every token in the vocabulary.</a:t>
            </a:r>
            <a:endParaRPr lang="en-US" sz="1250" dirty="0"/>
          </a:p>
        </p:txBody>
      </p:sp>
      <p:sp>
        <p:nvSpPr>
          <p:cNvPr id="9" name="Text 6"/>
          <p:cNvSpPr/>
          <p:nvPr/>
        </p:nvSpPr>
        <p:spPr>
          <a:xfrm>
            <a:off x="6155267" y="2631418"/>
            <a:ext cx="355600" cy="274307"/>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2F6F62"/>
                </a:solidFill>
                <a:latin typeface="JetBrains Mono" pitchFamily="34" charset="0"/>
                <a:ea typeface="JetBrains Mono" pitchFamily="34" charset="-122"/>
                <a:cs typeface="JetBrains Mono" pitchFamily="34" charset="-120"/>
              </a:rPr>
              <a:t>3</a:t>
            </a:r>
            <a:endParaRPr lang="en-US" sz="1400" dirty="0"/>
          </a:p>
        </p:txBody>
      </p:sp>
      <p:sp>
        <p:nvSpPr>
          <p:cNvPr id="10" name="Text 7"/>
          <p:cNvSpPr/>
          <p:nvPr/>
        </p:nvSpPr>
        <p:spPr>
          <a:xfrm>
            <a:off x="6587067" y="2631418"/>
            <a:ext cx="4935897" cy="469900"/>
          </a:xfrm>
          <a:prstGeom prst="rect">
            <a:avLst/>
          </a:prstGeom>
          <a:noFill/>
          <a:ln/>
        </p:spPr>
        <p:txBody>
          <a:bodyPr wrap="square" lIns="0" tIns="0" rIns="0" bIns="0" rtlCol="0" anchor="t">
            <a:normAutofit/>
          </a:bodyPr>
          <a:lstStyle/>
          <a:p>
            <a:pPr algn="l" indent="0" marL="0">
              <a:lnSpc>
                <a:spcPts val="1750"/>
              </a:lnSpc>
              <a:buNone/>
            </a:pPr>
            <a:r>
              <a:rPr lang="en-US" sz="1250" b="1" dirty="0">
                <a:solidFill>
                  <a:srgbClr val="4A5057"/>
                </a:solidFill>
                <a:latin typeface="IBM Plex Sans" pitchFamily="34" charset="0"/>
                <a:ea typeface="IBM Plex Sans" pitchFamily="34" charset="-122"/>
                <a:cs typeface="IBM Plex Sans" pitchFamily="34" charset="-120"/>
              </a:rPr>
              <a:t>Softmax and sample.</a:t>
            </a:r>
            <a:r>
              <a:rPr lang="en-US" sz="1250" dirty="0">
                <a:solidFill>
                  <a:srgbClr val="4A5057"/>
                </a:solidFill>
                <a:latin typeface="IBM Plex Sans" pitchFamily="34" charset="0"/>
                <a:ea typeface="IBM Plex Sans" pitchFamily="34" charset="-122"/>
                <a:cs typeface="IBM Plex Sans" pitchFamily="34" charset="-120"/>
              </a:rPr>
              <a:t> Scores become probabilities. Temperature and top-p decide how adventurous the pick is.</a:t>
            </a:r>
            <a:endParaRPr lang="en-US" sz="1250" dirty="0"/>
          </a:p>
        </p:txBody>
      </p:sp>
      <p:sp>
        <p:nvSpPr>
          <p:cNvPr id="11" name="Text 8"/>
          <p:cNvSpPr/>
          <p:nvPr/>
        </p:nvSpPr>
        <p:spPr>
          <a:xfrm>
            <a:off x="6155267" y="3190218"/>
            <a:ext cx="355600" cy="274307"/>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2F6F62"/>
                </a:solidFill>
                <a:latin typeface="JetBrains Mono" pitchFamily="34" charset="0"/>
                <a:ea typeface="JetBrains Mono" pitchFamily="34" charset="-122"/>
                <a:cs typeface="JetBrains Mono" pitchFamily="34" charset="-120"/>
              </a:rPr>
              <a:t>4</a:t>
            </a:r>
            <a:endParaRPr lang="en-US" sz="1400" dirty="0"/>
          </a:p>
        </p:txBody>
      </p:sp>
      <p:sp>
        <p:nvSpPr>
          <p:cNvPr id="12" name="Text 9"/>
          <p:cNvSpPr/>
          <p:nvPr/>
        </p:nvSpPr>
        <p:spPr>
          <a:xfrm>
            <a:off x="6587067" y="3190218"/>
            <a:ext cx="4935897" cy="692150"/>
          </a:xfrm>
          <a:prstGeom prst="rect">
            <a:avLst/>
          </a:prstGeom>
          <a:noFill/>
          <a:ln/>
        </p:spPr>
        <p:txBody>
          <a:bodyPr wrap="square" lIns="0" tIns="0" rIns="0" bIns="0" rtlCol="0" anchor="t">
            <a:normAutofit/>
          </a:bodyPr>
          <a:lstStyle/>
          <a:p>
            <a:pPr algn="l" indent="0" marL="0">
              <a:lnSpc>
                <a:spcPts val="1750"/>
              </a:lnSpc>
              <a:buNone/>
            </a:pPr>
            <a:r>
              <a:rPr lang="en-US" sz="1250" b="1" dirty="0">
                <a:solidFill>
                  <a:srgbClr val="4A5057"/>
                </a:solidFill>
                <a:latin typeface="IBM Plex Sans" pitchFamily="34" charset="0"/>
                <a:ea typeface="IBM Plex Sans" pitchFamily="34" charset="-122"/>
                <a:cs typeface="IBM Plex Sans" pitchFamily="34" charset="-120"/>
              </a:rPr>
              <a:t>Back to the tokenizer.</a:t>
            </a:r>
            <a:r>
              <a:rPr lang="en-US" sz="1250" dirty="0">
                <a:solidFill>
                  <a:srgbClr val="4A5057"/>
                </a:solidFill>
                <a:latin typeface="IBM Plex Sans" pitchFamily="34" charset="0"/>
                <a:ea typeface="IBM Plex Sans" pitchFamily="34" charset="-122"/>
                <a:cs typeface="IBM Plex Sans" pitchFamily="34" charset="-120"/>
              </a:rPr>
              <a:t> The chosen token is appended to the input and the whole graph runs again. That loop is what you watch as text streams out.</a:t>
            </a:r>
            <a:endParaRPr lang="en-US" sz="1250" dirty="0"/>
          </a:p>
        </p:txBody>
      </p:sp>
      <p:sp>
        <p:nvSpPr>
          <p:cNvPr id="13" name="Text 10"/>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7F86"/>
                </a:solidFill>
                <a:latin typeface="IBM Plex Sans" pitchFamily="34" charset="0"/>
                <a:ea typeface="IBM Plex Sans" pitchFamily="34" charset="-122"/>
                <a:cs typeface="IBM Plex Sans" pitchFamily="34" charset="-120"/>
              </a:rPr>
              <a:t>Qwen3-Coder-30B-A3B-Instruct · qwen3-coder-30b.gguf · rendered in Netron 9.2.8</a:t>
            </a:r>
            <a:endParaRPr lang="en-US" sz="1200" dirty="0"/>
          </a:p>
        </p:txBody>
      </p:sp>
      <p:sp>
        <p:nvSpPr>
          <p:cNvPr id="14" name="Text 11"/>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A7F86"/>
                </a:solidFill>
                <a:latin typeface="IBM Plex Sans" pitchFamily="34" charset="0"/>
                <a:ea typeface="IBM Plex Sans" pitchFamily="34" charset="-122"/>
                <a:cs typeface="IBM Plex Sans" pitchFamily="34" charset="-120"/>
              </a:rPr>
              <a:t>11</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800" y="812800"/>
            <a:ext cx="10883392" cy="472414"/>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1C2530"/>
                </a:solidFill>
                <a:latin typeface="IBM Plex Sans" pitchFamily="34" charset="0"/>
                <a:ea typeface="IBM Plex Sans" pitchFamily="34" charset="-122"/>
                <a:cs typeface="IBM Plex Sans" pitchFamily="34" charset="-120"/>
              </a:rPr>
              <a:t>Why 30 billion parameters fit in 18 gigabytes</a:t>
            </a:r>
            <a:endParaRPr lang="en-US" sz="3200" dirty="0"/>
          </a:p>
        </p:txBody>
      </p:sp>
      <p:sp>
        <p:nvSpPr>
          <p:cNvPr id="3" name="Shape 1"/>
          <p:cNvSpPr/>
          <p:nvPr/>
        </p:nvSpPr>
        <p:spPr>
          <a:xfrm>
            <a:off x="815975" y="1516993"/>
            <a:ext cx="6301317" cy="4015317"/>
          </a:xfrm>
          <a:prstGeom prst="roundRect">
            <a:avLst>
              <a:gd name="adj" fmla="val 2451"/>
            </a:avLst>
          </a:prstGeom>
          <a:solidFill>
            <a:srgbClr val="FDFCFA"/>
          </a:solidFill>
          <a:ln w="6350">
            <a:solidFill>
              <a:srgbClr val="D9D4C7"/>
            </a:solidFill>
            <a:prstDash val="solid"/>
          </a:ln>
        </p:spPr>
      </p:sp>
      <p:pic>
        <p:nvPicPr>
          <p:cNvPr id="4" name="Image 0" descr="Netron Tensor Properties panel for blk.0.attn_q.weight showing type q4_K and shape 2048 by 4096">    </p:cNvPr>
          <p:cNvPicPr>
            <a:picLocks noChangeAspect="1"/>
          </p:cNvPicPr>
          <p:nvPr/>
        </p:nvPicPr>
        <p:blipFill>
          <a:blip r:embed="rId1"/>
          <a:srcRect l="0" r="0" t="0" b="0"/>
          <a:stretch/>
        </p:blipFill>
        <p:spPr>
          <a:xfrm>
            <a:off x="918633" y="1619647"/>
            <a:ext cx="6096000" cy="3810000"/>
          </a:xfrm>
          <a:prstGeom prst="rect">
            <a:avLst/>
          </a:prstGeom>
        </p:spPr>
      </p:pic>
      <p:sp>
        <p:nvSpPr>
          <p:cNvPr id="5" name="Text 2"/>
          <p:cNvSpPr/>
          <p:nvPr/>
        </p:nvSpPr>
        <p:spPr>
          <a:xfrm>
            <a:off x="7425267" y="1513818"/>
            <a:ext cx="4072551" cy="71874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057"/>
                </a:solidFill>
                <a:latin typeface="IBM Plex Sans" pitchFamily="34" charset="0"/>
                <a:ea typeface="IBM Plex Sans" pitchFamily="34" charset="-122"/>
                <a:cs typeface="IBM Plex Sans" pitchFamily="34" charset="-120"/>
              </a:rPr>
              <a:t>Click any weight and Netron shows its storage type. This query matrix is q4_K: each number is kept in about 4.5 bits instead of the 16 it was trained with.</a:t>
            </a:r>
            <a:endParaRPr lang="en-US" sz="13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7425267" y="2359558"/>
          <a:ext cx="3953933" cy="997942"/>
        </p:xfrm>
        <a:graphic>
          <a:graphicData uri="http://schemas.openxmlformats.org/drawingml/2006/table">
            <a:tbl>
              <a:tblPr/>
              <a:tblGrid>
                <a:gridCol w="1976967"/>
                <a:gridCol w="1976967"/>
              </a:tblGrid>
              <a:tr h="332647">
                <a:tc>
                  <a:txBody>
                    <a:bodyPr/>
                    <a:lstStyle/>
                    <a:p>
                      <a:pPr indent="0" marL="0">
                        <a:lnSpc>
                          <a:spcPts val="1680"/>
                        </a:lnSpc>
                        <a:buNone/>
                      </a:pPr>
                      <a:r>
                        <a:rPr lang="en-US" sz="1200" b="1" dirty="0">
                          <a:solidFill>
                            <a:srgbClr val="1C2530"/>
                          </a:solidFill>
                          <a:latin typeface="IBM Plex Sans" pitchFamily="34" charset="0"/>
                          <a:ea typeface="IBM Plex Sans" pitchFamily="34" charset="-122"/>
                          <a:cs typeface="IBM Plex Sans" pitchFamily="34" charset="-120"/>
                        </a:rPr>
                        <a:t>Format</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solidFill>
                      <a:srgbClr val="E9E4D8"/>
                    </a:solidFill>
                  </a:tcPr>
                </a:tc>
                <a:tc>
                  <a:txBody>
                    <a:bodyPr/>
                    <a:lstStyle/>
                    <a:p>
                      <a:pPr indent="0" marL="0">
                        <a:lnSpc>
                          <a:spcPts val="1680"/>
                        </a:lnSpc>
                        <a:buNone/>
                      </a:pPr>
                      <a:r>
                        <a:rPr lang="en-US" sz="1200" b="1" dirty="0">
                          <a:solidFill>
                            <a:srgbClr val="1C2530"/>
                          </a:solidFill>
                          <a:latin typeface="IBM Plex Sans" pitchFamily="34" charset="0"/>
                          <a:ea typeface="IBM Plex Sans" pitchFamily="34" charset="-122"/>
                          <a:cs typeface="IBM Plex Sans" pitchFamily="34" charset="-120"/>
                        </a:rPr>
                        <a:t>Size of this model</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solidFill>
                      <a:srgbClr val="E9E4D8"/>
                    </a:solidFill>
                  </a:tcPr>
                </a:tc>
              </a:tr>
              <a:tr h="332647">
                <a:tc>
                  <a:txBody>
                    <a:bodyPr/>
                    <a:lstStyle/>
                    <a:p>
                      <a:pPr indent="0" marL="0">
                        <a:lnSpc>
                          <a:spcPts val="1680"/>
                        </a:lnSpc>
                        <a:buNone/>
                      </a:pPr>
                      <a:r>
                        <a:rPr lang="en-US" sz="1200" dirty="0">
                          <a:solidFill>
                            <a:srgbClr val="1C2530"/>
                          </a:solidFill>
                          <a:latin typeface="IBM Plex Sans" pitchFamily="34" charset="0"/>
                          <a:ea typeface="IBM Plex Sans" pitchFamily="34" charset="-122"/>
                          <a:cs typeface="IBM Plex Sans" pitchFamily="34" charset="-120"/>
                        </a:rPr>
                        <a:t>16-bit floats, as trained</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tcPr>
                </a:tc>
                <a:tc>
                  <a:txBody>
                    <a:bodyPr/>
                    <a:lstStyle/>
                    <a:p>
                      <a:pPr indent="0" marL="0">
                        <a:lnSpc>
                          <a:spcPts val="1680"/>
                        </a:lnSpc>
                        <a:buNone/>
                      </a:pPr>
                      <a:r>
                        <a:rPr lang="en-US" sz="1200" dirty="0">
                          <a:solidFill>
                            <a:srgbClr val="1C2530"/>
                          </a:solidFill>
                          <a:latin typeface="IBM Plex Sans" pitchFamily="34" charset="0"/>
                          <a:ea typeface="IBM Plex Sans" pitchFamily="34" charset="-122"/>
                          <a:cs typeface="IBM Plex Sans" pitchFamily="34" charset="-120"/>
                        </a:rPr>
                        <a:t>about 61 GB</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tcPr>
                </a:tc>
              </a:tr>
              <a:tr h="332647">
                <a:tc>
                  <a:txBody>
                    <a:bodyPr/>
                    <a:lstStyle/>
                    <a:p>
                      <a:pPr indent="0" marL="0">
                        <a:lnSpc>
                          <a:spcPts val="1680"/>
                        </a:lnSpc>
                        <a:buNone/>
                      </a:pPr>
                      <a:r>
                        <a:rPr lang="en-US" sz="1200" dirty="0">
                          <a:solidFill>
                            <a:srgbClr val="1C2530"/>
                          </a:solidFill>
                          <a:latin typeface="IBM Plex Sans" pitchFamily="34" charset="0"/>
                          <a:ea typeface="IBM Plex Sans" pitchFamily="34" charset="-122"/>
                          <a:cs typeface="IBM Plex Sans" pitchFamily="34" charset="-120"/>
                        </a:rPr>
                        <a:t>Q4_K_M, this file</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tcPr>
                </a:tc>
                <a:tc>
                  <a:txBody>
                    <a:bodyPr/>
                    <a:lstStyle/>
                    <a:p>
                      <a:pPr indent="0" marL="0">
                        <a:lnSpc>
                          <a:spcPts val="1680"/>
                        </a:lnSpc>
                        <a:buNone/>
                      </a:pPr>
                      <a:r>
                        <a:rPr lang="en-US" sz="1200" dirty="0">
                          <a:solidFill>
                            <a:srgbClr val="1C2530"/>
                          </a:solidFill>
                          <a:latin typeface="IBM Plex Sans" pitchFamily="34" charset="0"/>
                          <a:ea typeface="IBM Plex Sans" pitchFamily="34" charset="-122"/>
                          <a:cs typeface="IBM Plex Sans" pitchFamily="34" charset="-120"/>
                        </a:rPr>
                        <a:t>about 18 GB</a:t>
                      </a:r>
                      <a:endParaRPr lang="en-US" sz="1200" dirty="0">
                        <a:latin typeface="IBM Plex Sans" charset="0"/>
                        <a:ea typeface="IBM Plex Sans" charset="0"/>
                        <a:cs typeface="IBM Plex Sans" charset="0"/>
                      </a:endParaRPr>
                    </a:p>
                  </a:txBody>
                  <a:tcPr marL="53340" marR="53340" marT="53340" marB="53340" anchor="t">
                    <a:lnL w="12700" cap="flat" cmpd="sng" algn="ctr">
                      <a:solidFill>
                        <a:srgbClr val="C4C4C1"/>
                      </a:solidFill>
                      <a:prstDash val="solid"/>
                      <a:round/>
                      <a:headEnd type="none" w="med" len="med"/>
                      <a:tailEnd type="none" w="med" len="med"/>
                    </a:lnL>
                    <a:lnR w="12700" cap="flat" cmpd="sng" algn="ctr">
                      <a:solidFill>
                        <a:srgbClr val="C4C4C1"/>
                      </a:solidFill>
                      <a:prstDash val="solid"/>
                      <a:round/>
                      <a:headEnd type="none" w="med" len="med"/>
                      <a:tailEnd type="none" w="med" len="med"/>
                    </a:lnR>
                    <a:lnT w="12700" cap="flat" cmpd="sng" algn="ctr">
                      <a:solidFill>
                        <a:srgbClr val="C4C4C1"/>
                      </a:solidFill>
                      <a:prstDash val="solid"/>
                      <a:round/>
                      <a:headEnd type="none" w="med" len="med"/>
                      <a:tailEnd type="none" w="med" len="med"/>
                    </a:lnT>
                    <a:lnB w="12700" cap="flat" cmpd="sng" algn="ctr">
                      <a:solidFill>
                        <a:srgbClr val="C4C4C1"/>
                      </a:solidFill>
                      <a:prstDash val="solid"/>
                      <a:round/>
                      <a:headEnd type="none" w="med" len="med"/>
                      <a:tailEnd type="none" w="med" len="med"/>
                    </a:lnB>
                  </a:tcPr>
                </a:tc>
              </a:tr>
            </a:tbl>
          </a:graphicData>
        </a:graphic>
      </p:graphicFrame>
      <p:sp>
        <p:nvSpPr>
          <p:cNvPr id="7" name="Text 3"/>
          <p:cNvSpPr/>
          <p:nvPr/>
        </p:nvSpPr>
        <p:spPr>
          <a:xfrm>
            <a:off x="7425267" y="3522600"/>
            <a:ext cx="4072551" cy="949854"/>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057"/>
                </a:solidFill>
                <a:latin typeface="IBM Plex Sans" pitchFamily="34" charset="0"/>
                <a:ea typeface="IBM Plex Sans" pitchFamily="34" charset="-122"/>
                <a:cs typeface="IBM Plex Sans" pitchFamily="34" charset="-120"/>
              </a:rPr>
              <a:t>Q4_K_M is a mix: most big matrices are q4_K, a few sensitive ones such as attn_v and the expert down projections are q6_K, and the tiny norm weights stay full 32-bit float.</a:t>
            </a:r>
            <a:endParaRPr lang="en-US" sz="1300" dirty="0"/>
          </a:p>
        </p:txBody>
      </p:sp>
      <p:sp>
        <p:nvSpPr>
          <p:cNvPr id="8" name="Text 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7F86"/>
                </a:solidFill>
                <a:latin typeface="IBM Plex Sans" pitchFamily="34" charset="0"/>
                <a:ea typeface="IBM Plex Sans" pitchFamily="34" charset="-122"/>
                <a:cs typeface="IBM Plex Sans" pitchFamily="34" charset="-120"/>
              </a:rPr>
              <a:t>Qwen3-Coder-30B-A3B-Instruct · qwen3-coder-30b.gguf · rendered in Netron 9.2.8</a:t>
            </a:r>
            <a:endParaRPr lang="en-US" sz="1200" dirty="0"/>
          </a:p>
        </p:txBody>
      </p:sp>
      <p:sp>
        <p:nvSpPr>
          <p:cNvPr id="9" name="Text 5"/>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A7F86"/>
                </a:solidFill>
                <a:latin typeface="IBM Plex Sans" pitchFamily="34" charset="0"/>
                <a:ea typeface="IBM Plex Sans" pitchFamily="34" charset="-122"/>
                <a:cs typeface="IBM Plex Sans" pitchFamily="34" charset="-120"/>
              </a:rPr>
              <a:t>12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2F6F62"/>
        </a:solidFill>
      </p:bgPr>
    </p:bg>
    <p:spTree>
      <p:nvGrpSpPr>
        <p:cNvPr id="1" name=""/>
        <p:cNvGrpSpPr/>
        <p:nvPr/>
      </p:nvGrpSpPr>
      <p:grpSpPr>
        <a:xfrm>
          <a:off x="0" y="0"/>
          <a:ext cx="0" cy="0"/>
          <a:chOff x="0" y="0"/>
          <a:chExt cx="0" cy="0"/>
        </a:xfrm>
      </p:grpSpPr>
      <p:sp>
        <p:nvSpPr>
          <p:cNvPr id="2" name="Text 0"/>
          <p:cNvSpPr/>
          <p:nvPr/>
        </p:nvSpPr>
        <p:spPr>
          <a:xfrm>
            <a:off x="812800" y="1821197"/>
            <a:ext cx="10883392" cy="274307"/>
          </a:xfrm>
          <a:prstGeom prst="rect">
            <a:avLst/>
          </a:prstGeom>
          <a:noFill/>
          <a:ln/>
        </p:spPr>
        <p:txBody>
          <a:bodyPr wrap="square" lIns="0" tIns="0" rIns="0" bIns="0" rtlCol="0" anchor="t">
            <a:normAutofit/>
          </a:bodyPr>
          <a:lstStyle/>
          <a:p>
            <a:pPr algn="l" indent="0" marL="0">
              <a:lnSpc>
                <a:spcPts val="1960"/>
              </a:lnSpc>
              <a:buNone/>
            </a:pPr>
            <a:r>
              <a:rPr lang="en-US" sz="1400" b="1" spc="200" kern="0" dirty="0">
                <a:solidFill>
                  <a:srgbClr val="BFE3D9"/>
                </a:solidFill>
                <a:latin typeface="IBM Plex Sans" pitchFamily="34" charset="0"/>
                <a:ea typeface="IBM Plex Sans" pitchFamily="34" charset="-122"/>
                <a:cs typeface="IBM Plex Sans" pitchFamily="34" charset="-120"/>
              </a:rPr>
              <a:t>THE WHOLE FORWARD PASS</a:t>
            </a:r>
            <a:endParaRPr lang="en-US" sz="1400" dirty="0"/>
          </a:p>
        </p:txBody>
      </p:sp>
      <p:sp>
        <p:nvSpPr>
          <p:cNvPr id="3" name="Text 1"/>
          <p:cNvSpPr/>
          <p:nvPr/>
        </p:nvSpPr>
        <p:spPr>
          <a:xfrm>
            <a:off x="812800" y="2425700"/>
            <a:ext cx="10883392" cy="1282700"/>
          </a:xfrm>
          <a:prstGeom prst="rect">
            <a:avLst/>
          </a:prstGeom>
          <a:noFill/>
          <a:ln/>
        </p:spPr>
        <p:txBody>
          <a:bodyPr wrap="square" lIns="0" tIns="0" rIns="0" bIns="0" rtlCol="0" anchor="t">
            <a:normAutofit/>
          </a:bodyPr>
          <a:lstStyle/>
          <a:p>
            <a:pPr algn="l" indent="0" marL="0">
              <a:lnSpc>
                <a:spcPts val="3300"/>
              </a:lnSpc>
              <a:buNone/>
            </a:pPr>
            <a:r>
              <a:rPr lang="en-US" sz="2200" dirty="0">
                <a:solidFill>
                  <a:srgbClr val="F4F1EA"/>
                </a:solidFill>
                <a:latin typeface="JetBrains Mono" pitchFamily="34" charset="0"/>
                <a:ea typeface="JetBrains Mono" pitchFamily="34" charset="-122"/>
                <a:cs typeface="JetBrains Mono" pitchFamily="34" charset="-120"/>
              </a:rPr>
              <a:t>tokens → embed →</a:t>
            </a:r>
            <a:endParaRPr lang="en-US" sz="2200" dirty="0"/>
          </a:p>
          <a:p>
            <a:pPr algn="l" indent="0" marL="0">
              <a:lnSpc>
                <a:spcPts val="3300"/>
              </a:lnSpc>
              <a:buNone/>
            </a:pPr>
            <a:r>
              <a:rPr lang="en-US" sz="2200" dirty="0">
                <a:solidFill>
                  <a:srgbClr val="F4F1EA"/>
                </a:solidFill>
                <a:latin typeface="JetBrains Mono" pitchFamily="34" charset="0"/>
                <a:ea typeface="JetBrains Mono" pitchFamily="34" charset="-122"/>
                <a:cs typeface="JetBrains Mono" pitchFamily="34" charset="-120"/>
              </a:rPr>
              <a:t>[ norm → attention → add → norm → experts → add ] × 48</a:t>
            </a:r>
            <a:endParaRPr lang="en-US" sz="2200" dirty="0"/>
          </a:p>
          <a:p>
            <a:pPr algn="l" indent="0" marL="0">
              <a:lnSpc>
                <a:spcPts val="3300"/>
              </a:lnSpc>
              <a:buNone/>
            </a:pPr>
            <a:r>
              <a:rPr lang="en-US" sz="2200" dirty="0">
                <a:solidFill>
                  <a:srgbClr val="F4F1EA"/>
                </a:solidFill>
                <a:latin typeface="JetBrains Mono" pitchFamily="34" charset="0"/>
                <a:ea typeface="JetBrains Mono" pitchFamily="34" charset="-122"/>
                <a:cs typeface="JetBrains Mono" pitchFamily="34" charset="-120"/>
              </a:rPr>
              <a:t>→ norm → logits → sample one token → repeat</a:t>
            </a:r>
            <a:endParaRPr lang="en-US" sz="2200" dirty="0"/>
          </a:p>
        </p:txBody>
      </p:sp>
      <p:sp>
        <p:nvSpPr>
          <p:cNvPr id="4" name="Shape 2"/>
          <p:cNvSpPr/>
          <p:nvPr/>
        </p:nvSpPr>
        <p:spPr>
          <a:xfrm>
            <a:off x="812800" y="4038600"/>
            <a:ext cx="3386667" cy="998141"/>
          </a:xfrm>
          <a:prstGeom prst="roundRect">
            <a:avLst>
              <a:gd name="adj" fmla="val 7634"/>
            </a:avLst>
          </a:prstGeom>
          <a:solidFill>
            <a:srgbClr val="276055"/>
          </a:solidFill>
          <a:ln/>
        </p:spPr>
      </p:sp>
      <p:sp>
        <p:nvSpPr>
          <p:cNvPr id="5" name="Text 3"/>
          <p:cNvSpPr/>
          <p:nvPr/>
        </p:nvSpPr>
        <p:spPr>
          <a:xfrm>
            <a:off x="965200" y="4191000"/>
            <a:ext cx="3174323" cy="718741"/>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E4F0EC"/>
                </a:solidFill>
                <a:latin typeface="IBM Plex Sans" pitchFamily="34" charset="0"/>
                <a:ea typeface="IBM Plex Sans" pitchFamily="34" charset="-122"/>
                <a:cs typeface="IBM Plex Sans" pitchFamily="34" charset="-120"/>
              </a:rPr>
              <a:t>It is arithmetic.</a:t>
            </a:r>
            <a:r>
              <a:rPr lang="en-US" sz="1300" dirty="0">
                <a:solidFill>
                  <a:srgbClr val="E4F0EC"/>
                </a:solidFill>
                <a:latin typeface="IBM Plex Sans" pitchFamily="34" charset="0"/>
                <a:ea typeface="IBM Plex Sans" pitchFamily="34" charset="-122"/>
                <a:cs typeface="IBM Plex Sans" pitchFamily="34" charset="-120"/>
              </a:rPr>
              <a:t> Every node in Netron is a matrix multiply, an add, or a rescale.</a:t>
            </a:r>
            <a:endParaRPr lang="en-US" sz="1300" dirty="0"/>
          </a:p>
        </p:txBody>
      </p:sp>
      <p:sp>
        <p:nvSpPr>
          <p:cNvPr id="6" name="Shape 4"/>
          <p:cNvSpPr/>
          <p:nvPr/>
        </p:nvSpPr>
        <p:spPr>
          <a:xfrm>
            <a:off x="4402667" y="4038600"/>
            <a:ext cx="3386667" cy="998141"/>
          </a:xfrm>
          <a:prstGeom prst="roundRect">
            <a:avLst>
              <a:gd name="adj" fmla="val 7634"/>
            </a:avLst>
          </a:prstGeom>
          <a:solidFill>
            <a:srgbClr val="276055"/>
          </a:solidFill>
          <a:ln/>
        </p:spPr>
      </p:sp>
      <p:sp>
        <p:nvSpPr>
          <p:cNvPr id="7" name="Text 5"/>
          <p:cNvSpPr/>
          <p:nvPr/>
        </p:nvSpPr>
        <p:spPr>
          <a:xfrm>
            <a:off x="4555067" y="4191000"/>
            <a:ext cx="3174323" cy="718741"/>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E4F0EC"/>
                </a:solidFill>
                <a:latin typeface="IBM Plex Sans" pitchFamily="34" charset="0"/>
                <a:ea typeface="IBM Plex Sans" pitchFamily="34" charset="-122"/>
                <a:cs typeface="IBM Plex Sans" pitchFamily="34" charset="-120"/>
              </a:rPr>
              <a:t>It is one token at a time.</a:t>
            </a:r>
            <a:r>
              <a:rPr lang="en-US" sz="1300" dirty="0">
                <a:solidFill>
                  <a:srgbClr val="E4F0EC"/>
                </a:solidFill>
                <a:latin typeface="IBM Plex Sans" pitchFamily="34" charset="0"/>
                <a:ea typeface="IBM Plex Sans" pitchFamily="34" charset="-122"/>
                <a:cs typeface="IBM Plex Sans" pitchFamily="34" charset="-120"/>
              </a:rPr>
              <a:t> The graph runs once per output token and feeds itself.</a:t>
            </a:r>
            <a:endParaRPr lang="en-US" sz="1300" dirty="0"/>
          </a:p>
        </p:txBody>
      </p:sp>
      <p:sp>
        <p:nvSpPr>
          <p:cNvPr id="8" name="Shape 6"/>
          <p:cNvSpPr/>
          <p:nvPr/>
        </p:nvSpPr>
        <p:spPr>
          <a:xfrm>
            <a:off x="7992534" y="4038600"/>
            <a:ext cx="3386667" cy="998141"/>
          </a:xfrm>
          <a:prstGeom prst="roundRect">
            <a:avLst>
              <a:gd name="adj" fmla="val 7634"/>
            </a:avLst>
          </a:prstGeom>
          <a:solidFill>
            <a:srgbClr val="276055"/>
          </a:solidFill>
          <a:ln/>
        </p:spPr>
      </p:sp>
      <p:sp>
        <p:nvSpPr>
          <p:cNvPr id="9" name="Text 7"/>
          <p:cNvSpPr/>
          <p:nvPr/>
        </p:nvSpPr>
        <p:spPr>
          <a:xfrm>
            <a:off x="8144934" y="4191000"/>
            <a:ext cx="3174323" cy="718741"/>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E4F0EC"/>
                </a:solidFill>
                <a:latin typeface="IBM Plex Sans" pitchFamily="34" charset="0"/>
                <a:ea typeface="IBM Plex Sans" pitchFamily="34" charset="-122"/>
                <a:cs typeface="IBM Plex Sans" pitchFamily="34" charset="-120"/>
              </a:rPr>
              <a:t>The shapes are the design.</a:t>
            </a:r>
            <a:r>
              <a:rPr lang="en-US" sz="1300" dirty="0">
                <a:solidFill>
                  <a:srgbClr val="E4F0EC"/>
                </a:solidFill>
                <a:latin typeface="IBM Plex Sans" pitchFamily="34" charset="0"/>
                <a:ea typeface="IBM Plex Sans" pitchFamily="34" charset="-122"/>
                <a:cs typeface="IBM Plex Sans" pitchFamily="34" charset="-120"/>
              </a:rPr>
              <a:t> Head counts, expert counts and widths are all readable from the file.</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800" y="812800"/>
            <a:ext cx="10883392" cy="472414"/>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1C2530"/>
                </a:solidFill>
                <a:latin typeface="IBM Plex Sans" pitchFamily="34" charset="0"/>
                <a:ea typeface="IBM Plex Sans" pitchFamily="34" charset="-122"/>
                <a:cs typeface="IBM Plex Sans" pitchFamily="34" charset="-120"/>
              </a:rPr>
              <a:t>Try it yourself: open any model in Netron</a:t>
            </a:r>
            <a:endParaRPr lang="en-US" sz="3200" dirty="0"/>
          </a:p>
        </p:txBody>
      </p:sp>
      <p:sp>
        <p:nvSpPr>
          <p:cNvPr id="3" name="Text 1"/>
          <p:cNvSpPr/>
          <p:nvPr/>
        </p:nvSpPr>
        <p:spPr>
          <a:xfrm>
            <a:off x="812800" y="1513818"/>
            <a:ext cx="355600" cy="274307"/>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2F6F62"/>
                </a:solidFill>
                <a:latin typeface="JetBrains Mono" pitchFamily="34" charset="0"/>
                <a:ea typeface="JetBrains Mono" pitchFamily="34" charset="-122"/>
                <a:cs typeface="JetBrains Mono" pitchFamily="34" charset="-120"/>
              </a:rPr>
              <a:t>1</a:t>
            </a:r>
            <a:endParaRPr lang="en-US" sz="1400" dirty="0"/>
          </a:p>
        </p:txBody>
      </p:sp>
      <p:sp>
        <p:nvSpPr>
          <p:cNvPr id="4" name="Text 2"/>
          <p:cNvSpPr/>
          <p:nvPr/>
        </p:nvSpPr>
        <p:spPr>
          <a:xfrm>
            <a:off x="1244600" y="1513818"/>
            <a:ext cx="4626314" cy="487627"/>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057"/>
                </a:solidFill>
                <a:latin typeface="IBM Plex Sans" pitchFamily="34" charset="0"/>
                <a:ea typeface="IBM Plex Sans" pitchFamily="34" charset="-122"/>
                <a:cs typeface="IBM Plex Sans" pitchFamily="34" charset="-120"/>
              </a:rPr>
              <a:t>Install Netron from netron.app, or with Homebrew as the netron cask. It runs fully offline.</a:t>
            </a:r>
            <a:endParaRPr lang="en-US" sz="1300" dirty="0"/>
          </a:p>
        </p:txBody>
      </p:sp>
      <p:sp>
        <p:nvSpPr>
          <p:cNvPr id="5" name="Text 3"/>
          <p:cNvSpPr/>
          <p:nvPr/>
        </p:nvSpPr>
        <p:spPr>
          <a:xfrm>
            <a:off x="812800" y="2103041"/>
            <a:ext cx="355600" cy="274307"/>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2F6F62"/>
                </a:solidFill>
                <a:latin typeface="JetBrains Mono" pitchFamily="34" charset="0"/>
                <a:ea typeface="JetBrains Mono" pitchFamily="34" charset="-122"/>
                <a:cs typeface="JetBrains Mono" pitchFamily="34" charset="-120"/>
              </a:rPr>
              <a:t>2</a:t>
            </a:r>
            <a:endParaRPr lang="en-US" sz="1400" dirty="0"/>
          </a:p>
        </p:txBody>
      </p:sp>
      <p:sp>
        <p:nvSpPr>
          <p:cNvPr id="6" name="Text 4"/>
          <p:cNvSpPr/>
          <p:nvPr/>
        </p:nvSpPr>
        <p:spPr>
          <a:xfrm>
            <a:off x="1244600" y="2103041"/>
            <a:ext cx="4626314" cy="71874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057"/>
                </a:solidFill>
                <a:latin typeface="IBM Plex Sans" pitchFamily="34" charset="0"/>
                <a:ea typeface="IBM Plex Sans" pitchFamily="34" charset="-122"/>
                <a:cs typeface="IBM Plex Sans" pitchFamily="34" charset="-120"/>
              </a:rPr>
              <a:t>Find a model file. Ollama keeps its GGUF blobs under the models folder in your home directory; Hugging Face hosts thousands more.</a:t>
            </a:r>
            <a:endParaRPr lang="en-US" sz="1300" dirty="0"/>
          </a:p>
        </p:txBody>
      </p:sp>
      <p:sp>
        <p:nvSpPr>
          <p:cNvPr id="7" name="Text 5"/>
          <p:cNvSpPr/>
          <p:nvPr/>
        </p:nvSpPr>
        <p:spPr>
          <a:xfrm>
            <a:off x="812800" y="2923381"/>
            <a:ext cx="355600" cy="274307"/>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2F6F62"/>
                </a:solidFill>
                <a:latin typeface="JetBrains Mono" pitchFamily="34" charset="0"/>
                <a:ea typeface="JetBrains Mono" pitchFamily="34" charset="-122"/>
                <a:cs typeface="JetBrains Mono" pitchFamily="34" charset="-120"/>
              </a:rPr>
              <a:t>3</a:t>
            </a:r>
            <a:endParaRPr lang="en-US" sz="1400" dirty="0"/>
          </a:p>
        </p:txBody>
      </p:sp>
      <p:sp>
        <p:nvSpPr>
          <p:cNvPr id="8" name="Text 6"/>
          <p:cNvSpPr/>
          <p:nvPr/>
        </p:nvSpPr>
        <p:spPr>
          <a:xfrm>
            <a:off x="1244600" y="2923381"/>
            <a:ext cx="4626314" cy="71874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057"/>
                </a:solidFill>
                <a:latin typeface="IBM Plex Sans" pitchFamily="34" charset="0"/>
                <a:ea typeface="IBM Plex Sans" pitchFamily="34" charset="-122"/>
                <a:cs typeface="IBM Plex Sans" pitchFamily="34" charset="-120"/>
              </a:rPr>
              <a:t>Open it. Click a node for its attributes, click a weight for its shape and storage type, use the zoom buttons to see the whole stack.</a:t>
            </a:r>
            <a:endParaRPr lang="en-US" sz="1300" dirty="0"/>
          </a:p>
        </p:txBody>
      </p:sp>
      <p:sp>
        <p:nvSpPr>
          <p:cNvPr id="9" name="Text 7"/>
          <p:cNvSpPr/>
          <p:nvPr/>
        </p:nvSpPr>
        <p:spPr>
          <a:xfrm>
            <a:off x="812800" y="3743722"/>
            <a:ext cx="355600" cy="274307"/>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2F6F62"/>
                </a:solidFill>
                <a:latin typeface="JetBrains Mono" pitchFamily="34" charset="0"/>
                <a:ea typeface="JetBrains Mono" pitchFamily="34" charset="-122"/>
                <a:cs typeface="JetBrains Mono" pitchFamily="34" charset="-120"/>
              </a:rPr>
              <a:t>4</a:t>
            </a:r>
            <a:endParaRPr lang="en-US" sz="1400" dirty="0"/>
          </a:p>
        </p:txBody>
      </p:sp>
      <p:sp>
        <p:nvSpPr>
          <p:cNvPr id="10" name="Text 8"/>
          <p:cNvSpPr/>
          <p:nvPr/>
        </p:nvSpPr>
        <p:spPr>
          <a:xfrm>
            <a:off x="1244600" y="3743722"/>
            <a:ext cx="4626314" cy="487627"/>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057"/>
                </a:solidFill>
                <a:latin typeface="IBM Plex Sans" pitchFamily="34" charset="0"/>
                <a:ea typeface="IBM Plex Sans" pitchFamily="34" charset="-122"/>
                <a:cs typeface="IBM Plex Sans" pitchFamily="34" charset="-120"/>
              </a:rPr>
              <a:t>Compare two models side by side and explain every difference you find using the five steps from this course.</a:t>
            </a:r>
            <a:endParaRPr lang="en-US" sz="1300" dirty="0"/>
          </a:p>
        </p:txBody>
      </p:sp>
      <p:sp>
        <p:nvSpPr>
          <p:cNvPr id="11" name="Shape 9"/>
          <p:cNvSpPr/>
          <p:nvPr/>
        </p:nvSpPr>
        <p:spPr>
          <a:xfrm>
            <a:off x="6044142" y="1516993"/>
            <a:ext cx="5331883" cy="3119967"/>
          </a:xfrm>
          <a:prstGeom prst="roundRect">
            <a:avLst>
              <a:gd name="adj" fmla="val 3155"/>
            </a:avLst>
          </a:prstGeom>
          <a:solidFill>
            <a:srgbClr val="FDFCFA"/>
          </a:solidFill>
          <a:ln w="6350">
            <a:solidFill>
              <a:srgbClr val="D9D4C7"/>
            </a:solidFill>
            <a:prstDash val="solid"/>
          </a:ln>
        </p:spPr>
      </p:sp>
      <p:sp>
        <p:nvSpPr>
          <p:cNvPr id="12" name="Text 10"/>
          <p:cNvSpPr/>
          <p:nvPr/>
        </p:nvSpPr>
        <p:spPr>
          <a:xfrm>
            <a:off x="6248400" y="1721247"/>
            <a:ext cx="5071068"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C2530"/>
                </a:solidFill>
                <a:latin typeface="IBM Plex Sans" pitchFamily="34" charset="0"/>
                <a:ea typeface="IBM Plex Sans" pitchFamily="34" charset="-122"/>
                <a:cs typeface="IBM Plex Sans" pitchFamily="34" charset="-120"/>
              </a:rPr>
              <a:t>Exercises for students</a:t>
            </a:r>
            <a:endParaRPr lang="en-US" sz="1500" dirty="0"/>
          </a:p>
        </p:txBody>
      </p:sp>
      <p:sp>
        <p:nvSpPr>
          <p:cNvPr id="13" name="Text 11"/>
          <p:cNvSpPr/>
          <p:nvPr/>
        </p:nvSpPr>
        <p:spPr>
          <a:xfrm>
            <a:off x="6248400" y="2051447"/>
            <a:ext cx="5071068" cy="2406650"/>
          </a:xfrm>
          <a:prstGeom prst="rect">
            <a:avLst/>
          </a:prstGeom>
          <a:noFill/>
          <a:ln/>
        </p:spPr>
        <p:txBody>
          <a:bodyPr wrap="square" lIns="0" tIns="0" rIns="0" bIns="0" rtlCol="0" anchor="t">
            <a:normAutofit/>
          </a:bodyPr>
          <a:lstStyle/>
          <a:p>
            <a:pPr algn="l" marL="342900" indent="-342900">
              <a:lnSpc>
                <a:spcPts val="1875"/>
              </a:lnSpc>
              <a:buSzPct val="100000"/>
              <a:buChar char="•"/>
            </a:pPr>
            <a:r>
              <a:rPr lang="en-US" sz="1250" dirty="0">
                <a:solidFill>
                  <a:srgbClr val="4A5057"/>
                </a:solidFill>
                <a:latin typeface="IBM Plex Sans" pitchFamily="34" charset="0"/>
                <a:ea typeface="IBM Plex Sans" pitchFamily="34" charset="-122"/>
                <a:cs typeface="IBM Plex Sans" pitchFamily="34" charset="-120"/>
              </a:rPr>
              <a:t>Open a dense model such as Qwen3-8B. What replaces the MUL_MAT_ID expert nodes?</a:t>
            </a:r>
            <a:endParaRPr lang="en-US" sz="1250" dirty="0"/>
          </a:p>
          <a:p>
            <a:pPr algn="l" marL="342900" indent="-342900">
              <a:lnSpc>
                <a:spcPts val="1875"/>
              </a:lnSpc>
              <a:buSzPct val="100000"/>
              <a:buChar char="•"/>
            </a:pPr>
            <a:r>
              <a:rPr lang="en-US" sz="1250" dirty="0">
                <a:solidFill>
                  <a:srgbClr val="4A5057"/>
                </a:solidFill>
                <a:latin typeface="IBM Plex Sans" pitchFamily="34" charset="0"/>
                <a:ea typeface="IBM Plex Sans" pitchFamily="34" charset="-122"/>
                <a:cs typeface="IBM Plex Sans" pitchFamily="34" charset="-120"/>
              </a:rPr>
              <a:t>Find head_count and head_count_kv in a Llama model. Is it grouped-query attention too?</a:t>
            </a:r>
            <a:endParaRPr lang="en-US" sz="1250" dirty="0"/>
          </a:p>
          <a:p>
            <a:pPr algn="l" marL="342900" indent="-342900">
              <a:lnSpc>
                <a:spcPts val="1875"/>
              </a:lnSpc>
              <a:buSzPct val="100000"/>
              <a:buChar char="•"/>
            </a:pPr>
            <a:r>
              <a:rPr lang="en-US" sz="1250" dirty="0">
                <a:solidFill>
                  <a:srgbClr val="4A5057"/>
                </a:solidFill>
                <a:latin typeface="IBM Plex Sans" pitchFamily="34" charset="0"/>
                <a:ea typeface="IBM Plex Sans" pitchFamily="34" charset="-122"/>
                <a:cs typeface="IBM Plex Sans" pitchFamily="34" charset="-120"/>
              </a:rPr>
              <a:t>Compute the embedding table size from its shape. How many parameters is that?</a:t>
            </a:r>
            <a:endParaRPr lang="en-US" sz="1250" dirty="0"/>
          </a:p>
          <a:p>
            <a:pPr algn="l" marL="342900" indent="-342900">
              <a:lnSpc>
                <a:spcPts val="1875"/>
              </a:lnSpc>
              <a:buSzPct val="100000"/>
              <a:buChar char="•"/>
            </a:pPr>
            <a:r>
              <a:rPr lang="en-US" sz="1250" dirty="0">
                <a:solidFill>
                  <a:srgbClr val="4A5057"/>
                </a:solidFill>
                <a:latin typeface="IBM Plex Sans" pitchFamily="34" charset="0"/>
                <a:ea typeface="IBM Plex Sans" pitchFamily="34" charset="-122"/>
                <a:cs typeface="IBM Plex Sans" pitchFamily="34" charset="-120"/>
              </a:rPr>
              <a:t>Open a Q8 and a Q4 version of the same model. Which tensors change type, and which do not?</a:t>
            </a:r>
            <a:endParaRPr lang="en-US" sz="1250" dirty="0"/>
          </a:p>
          <a:p>
            <a:pPr algn="l" marL="342900" indent="-342900">
              <a:lnSpc>
                <a:spcPts val="1875"/>
              </a:lnSpc>
              <a:buSzPct val="100000"/>
              <a:buChar char="•"/>
            </a:pPr>
            <a:r>
              <a:rPr lang="en-US" sz="1250" dirty="0">
                <a:solidFill>
                  <a:srgbClr val="4A5057"/>
                </a:solidFill>
                <a:latin typeface="IBM Plex Sans" pitchFamily="34" charset="0"/>
                <a:ea typeface="IBM Plex Sans" pitchFamily="34" charset="-122"/>
                <a:cs typeface="IBM Plex Sans" pitchFamily="34" charset="-120"/>
              </a:rPr>
              <a:t>Count the tensors in one block and check the total against the header.</a:t>
            </a:r>
            <a:endParaRPr lang="en-US" sz="1250" dirty="0"/>
          </a:p>
        </p:txBody>
      </p:sp>
      <p:sp>
        <p:nvSpPr>
          <p:cNvPr id="14" name="Text 12"/>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A7F86"/>
                </a:solidFill>
                <a:latin typeface="IBM Plex Sans" pitchFamily="34" charset="0"/>
                <a:ea typeface="IBM Plex Sans" pitchFamily="34" charset="-122"/>
                <a:cs typeface="IBM Plex Sans" pitchFamily="34" charset="-120"/>
              </a:rPr>
              <a:t>Qwen3-Coder-30B-A3B-Instruct · qwen3-coder-30b.gguf · rendered in Netron 9.2.8</a:t>
            </a:r>
            <a:endParaRPr lang="en-US" sz="1200" dirty="0"/>
          </a:p>
        </p:txBody>
      </p:sp>
      <p:sp>
        <p:nvSpPr>
          <p:cNvPr id="15" name="Text 13"/>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A7F86"/>
                </a:solidFill>
                <a:latin typeface="IBM Plex Sans" pitchFamily="34" charset="0"/>
                <a:ea typeface="IBM Plex Sans" pitchFamily="34" charset="-122"/>
                <a:cs typeface="IBM Plex Sans" pitchFamily="34" charset="-120"/>
              </a:rPr>
              <a:t>14</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an LLM Works: Inside Qwen3-Coder with Netron</dc:title>
  <dc:subject>PptxGenJS Presentation</dc:subject>
  <dc:creator>PptxGenJS</dc:creator>
  <cp:lastModifiedBy>PptxGenJS</cp:lastModifiedBy>
  <cp:revision>1</cp:revision>
  <dcterms:created xsi:type="dcterms:W3CDTF">2026-09-17T04:26:19Z</dcterms:created>
  <dcterms:modified xsi:type="dcterms:W3CDTF">2026-09-17T04:26:19Z</dcterms:modified>
</cp:coreProperties>
</file>